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345" r:id="rId2"/>
    <p:sldId id="346" r:id="rId3"/>
    <p:sldId id="347" r:id="rId4"/>
    <p:sldId id="348" r:id="rId5"/>
    <p:sldId id="349" r:id="rId6"/>
    <p:sldId id="350" r:id="rId7"/>
    <p:sldId id="351" r:id="rId8"/>
    <p:sldId id="368" r:id="rId9"/>
    <p:sldId id="352" r:id="rId10"/>
    <p:sldId id="369" r:id="rId11"/>
    <p:sldId id="354" r:id="rId12"/>
    <p:sldId id="370" r:id="rId13"/>
    <p:sldId id="359" r:id="rId14"/>
    <p:sldId id="360" r:id="rId15"/>
    <p:sldId id="421" r:id="rId16"/>
    <p:sldId id="293" r:id="rId17"/>
    <p:sldId id="296" r:id="rId18"/>
    <p:sldId id="336" r:id="rId19"/>
    <p:sldId id="299" r:id="rId20"/>
    <p:sldId id="426" r:id="rId21"/>
    <p:sldId id="301" r:id="rId22"/>
    <p:sldId id="302" r:id="rId23"/>
    <p:sldId id="331" r:id="rId24"/>
    <p:sldId id="339" r:id="rId25"/>
    <p:sldId id="304" r:id="rId26"/>
    <p:sldId id="308" r:id="rId27"/>
    <p:sldId id="335" r:id="rId28"/>
    <p:sldId id="311" r:id="rId29"/>
    <p:sldId id="312" r:id="rId30"/>
    <p:sldId id="330" r:id="rId31"/>
    <p:sldId id="314" r:id="rId32"/>
    <p:sldId id="340" r:id="rId33"/>
    <p:sldId id="320" r:id="rId34"/>
    <p:sldId id="322" r:id="rId35"/>
    <p:sldId id="317" r:id="rId36"/>
    <p:sldId id="342" r:id="rId37"/>
    <p:sldId id="343" r:id="rId38"/>
    <p:sldId id="344" r:id="rId39"/>
    <p:sldId id="323" r:id="rId40"/>
    <p:sldId id="372" r:id="rId41"/>
    <p:sldId id="424" r:id="rId42"/>
    <p:sldId id="374" r:id="rId43"/>
    <p:sldId id="376" r:id="rId44"/>
    <p:sldId id="377" r:id="rId45"/>
    <p:sldId id="378" r:id="rId46"/>
    <p:sldId id="379" r:id="rId47"/>
    <p:sldId id="380" r:id="rId48"/>
    <p:sldId id="382" r:id="rId49"/>
    <p:sldId id="422" r:id="rId50"/>
    <p:sldId id="384" r:id="rId51"/>
    <p:sldId id="385" r:id="rId52"/>
    <p:sldId id="423" r:id="rId53"/>
    <p:sldId id="387" r:id="rId54"/>
    <p:sldId id="388" r:id="rId55"/>
    <p:sldId id="389" r:id="rId56"/>
    <p:sldId id="390" r:id="rId57"/>
    <p:sldId id="391" r:id="rId58"/>
    <p:sldId id="392" r:id="rId59"/>
    <p:sldId id="393" r:id="rId60"/>
    <p:sldId id="394" r:id="rId61"/>
    <p:sldId id="395" r:id="rId62"/>
    <p:sldId id="396" r:id="rId63"/>
    <p:sldId id="397" r:id="rId64"/>
    <p:sldId id="398" r:id="rId65"/>
    <p:sldId id="400" r:id="rId66"/>
    <p:sldId id="401" r:id="rId67"/>
    <p:sldId id="402" r:id="rId68"/>
    <p:sldId id="403" r:id="rId69"/>
    <p:sldId id="404" r:id="rId70"/>
    <p:sldId id="405" r:id="rId71"/>
    <p:sldId id="406" r:id="rId72"/>
    <p:sldId id="407" r:id="rId73"/>
    <p:sldId id="408" r:id="rId74"/>
    <p:sldId id="409" r:id="rId75"/>
    <p:sldId id="410" r:id="rId76"/>
    <p:sldId id="411" r:id="rId77"/>
    <p:sldId id="412" r:id="rId78"/>
    <p:sldId id="413" r:id="rId79"/>
    <p:sldId id="414" r:id="rId80"/>
    <p:sldId id="415" r:id="rId81"/>
    <p:sldId id="416" r:id="rId82"/>
    <p:sldId id="417" r:id="rId83"/>
    <p:sldId id="420" r:id="rId8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98" autoAdjust="0"/>
    <p:restoredTop sz="94660"/>
  </p:normalViewPr>
  <p:slideViewPr>
    <p:cSldViewPr>
      <p:cViewPr varScale="1">
        <p:scale>
          <a:sx n="108" d="100"/>
          <a:sy n="108" d="100"/>
        </p:scale>
        <p:origin x="136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ADDC77-4531-400F-9705-075FD2642C75}" type="datetimeFigureOut">
              <a:rPr lang="tr-TR" smtClean="0"/>
              <a:t>4.06.2025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96B34-6A6A-4EDF-9680-5C37B8EEEC35}" type="slidenum">
              <a:rPr lang="tr-TR" smtClean="0"/>
              <a:t>‹#›</a:t>
            </a:fld>
            <a:endParaRPr lang="tr-TR"/>
          </a:p>
        </p:txBody>
      </p:sp>
    </p:spTree>
    <p:extLst>
      <p:ext uri="{BB962C8B-B14F-4D97-AF65-F5344CB8AC3E}">
        <p14:creationId xmlns:p14="http://schemas.microsoft.com/office/powerpoint/2010/main" val="38615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C96B34-6A6A-4EDF-9680-5C37B8EEEC35}" type="slidenum">
              <a:rPr lang="tr-TR" smtClean="0"/>
              <a:t>7</a:t>
            </a:fld>
            <a:endParaRPr lang="tr-TR"/>
          </a:p>
        </p:txBody>
      </p:sp>
    </p:spTree>
    <p:extLst>
      <p:ext uri="{BB962C8B-B14F-4D97-AF65-F5344CB8AC3E}">
        <p14:creationId xmlns:p14="http://schemas.microsoft.com/office/powerpoint/2010/main" val="207668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C96B34-6A6A-4EDF-9680-5C37B8EEEC35}" type="slidenum">
              <a:rPr lang="tr-TR" smtClean="0"/>
              <a:t>21</a:t>
            </a:fld>
            <a:endParaRPr lang="tr-TR"/>
          </a:p>
        </p:txBody>
      </p:sp>
    </p:spTree>
    <p:extLst>
      <p:ext uri="{BB962C8B-B14F-4D97-AF65-F5344CB8AC3E}">
        <p14:creationId xmlns:p14="http://schemas.microsoft.com/office/powerpoint/2010/main" val="50478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33</a:t>
            </a:fld>
            <a:endParaRPr lang="tr-TR"/>
          </a:p>
        </p:txBody>
      </p:sp>
    </p:spTree>
    <p:extLst>
      <p:ext uri="{BB962C8B-B14F-4D97-AF65-F5344CB8AC3E}">
        <p14:creationId xmlns:p14="http://schemas.microsoft.com/office/powerpoint/2010/main" val="412339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55</a:t>
            </a:fld>
            <a:endParaRPr lang="tr-TR"/>
          </a:p>
        </p:txBody>
      </p:sp>
    </p:spTree>
    <p:extLst>
      <p:ext uri="{BB962C8B-B14F-4D97-AF65-F5344CB8AC3E}">
        <p14:creationId xmlns:p14="http://schemas.microsoft.com/office/powerpoint/2010/main" val="287756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56</a:t>
            </a:fld>
            <a:endParaRPr lang="tr-TR"/>
          </a:p>
        </p:txBody>
      </p:sp>
    </p:spTree>
    <p:extLst>
      <p:ext uri="{BB962C8B-B14F-4D97-AF65-F5344CB8AC3E}">
        <p14:creationId xmlns:p14="http://schemas.microsoft.com/office/powerpoint/2010/main" val="75914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76</a:t>
            </a:fld>
            <a:endParaRPr lang="tr-TR"/>
          </a:p>
        </p:txBody>
      </p:sp>
    </p:spTree>
    <p:extLst>
      <p:ext uri="{BB962C8B-B14F-4D97-AF65-F5344CB8AC3E}">
        <p14:creationId xmlns:p14="http://schemas.microsoft.com/office/powerpoint/2010/main" val="97657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77</a:t>
            </a:fld>
            <a:endParaRPr lang="tr-TR"/>
          </a:p>
        </p:txBody>
      </p:sp>
    </p:spTree>
    <p:extLst>
      <p:ext uri="{BB962C8B-B14F-4D97-AF65-F5344CB8AC3E}">
        <p14:creationId xmlns:p14="http://schemas.microsoft.com/office/powerpoint/2010/main" val="67968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C96B34-6A6A-4EDF-9680-5C37B8EEEC35}" type="slidenum">
              <a:rPr lang="tr-TR" smtClean="0"/>
              <a:t>80</a:t>
            </a:fld>
            <a:endParaRPr lang="tr-TR"/>
          </a:p>
        </p:txBody>
      </p:sp>
    </p:spTree>
    <p:extLst>
      <p:ext uri="{BB962C8B-B14F-4D97-AF65-F5344CB8AC3E}">
        <p14:creationId xmlns:p14="http://schemas.microsoft.com/office/powerpoint/2010/main" val="1098845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1"/>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4.06.2025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20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4.06.2025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620116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4"/>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44"/>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4.06.2025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73246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4.06.2025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15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6"/>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4.06.2025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00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t>4.06.2025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9999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t>4.06.2025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64707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t>4.06.2025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74544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4.06.2025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247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4.06.2025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7555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4.06.2025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11023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dirty="0"/>
              <a:t>Asıl başlık stili için tıklatın</a:t>
            </a: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4.06.2025</a:t>
            </a:fld>
            <a:endParaRPr lang="tr-T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92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emf"/></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9BD45E2-9664-4F41-8A68-1837404E2146}"/>
              </a:ext>
            </a:extLst>
          </p:cNvPr>
          <p:cNvSpPr/>
          <p:nvPr/>
        </p:nvSpPr>
        <p:spPr>
          <a:xfrm>
            <a:off x="22387" y="25777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ctrTitle"/>
          </p:nvPr>
        </p:nvSpPr>
        <p:spPr>
          <a:xfrm>
            <a:off x="190704" y="2542353"/>
            <a:ext cx="8784976" cy="1678735"/>
          </a:xfrm>
        </p:spPr>
        <p:txBody>
          <a:bodyPr>
            <a:normAutofit/>
          </a:bodyPr>
          <a:lstStyle/>
          <a:p>
            <a:r>
              <a:rPr lang="tr-TR" sz="3600" b="1" dirty="0"/>
              <a:t>TEMEL YAŞAM DESTEĞİ (TYD) ve OTOMATİK EKSTERNAL DEFİBRİLATOR (OED)</a:t>
            </a:r>
            <a:endParaRPr lang="tr-TR" sz="3600" dirty="0"/>
          </a:p>
        </p:txBody>
      </p:sp>
      <p:pic>
        <p:nvPicPr>
          <p:cNvPr id="6" name="Resim 5">
            <a:extLst>
              <a:ext uri="{FF2B5EF4-FFF2-40B4-BE49-F238E27FC236}">
                <a16:creationId xmlns:a16="http://schemas.microsoft.com/office/drawing/2014/main" id="{4F60EC95-C073-40CC-B0F1-845FAC8AE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4581127"/>
            <a:ext cx="2088233" cy="1800199"/>
          </a:xfrm>
          <a:prstGeom prst="rect">
            <a:avLst/>
          </a:prstGeom>
        </p:spPr>
      </p:pic>
      <p:pic>
        <p:nvPicPr>
          <p:cNvPr id="8" name="Resim 7">
            <a:extLst>
              <a:ext uri="{FF2B5EF4-FFF2-40B4-BE49-F238E27FC236}">
                <a16:creationId xmlns:a16="http://schemas.microsoft.com/office/drawing/2014/main" id="{D5C97396-DF84-45C6-9777-A65BAC733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371" y="309712"/>
            <a:ext cx="3237643" cy="2096616"/>
          </a:xfrm>
          <a:prstGeom prst="rect">
            <a:avLst/>
          </a:prstGeom>
        </p:spPr>
      </p:pic>
      <p:pic>
        <p:nvPicPr>
          <p:cNvPr id="7" name="Resim 6">
            <a:extLst>
              <a:ext uri="{FF2B5EF4-FFF2-40B4-BE49-F238E27FC236}">
                <a16:creationId xmlns:a16="http://schemas.microsoft.com/office/drawing/2014/main" id="{60CADE0B-9A3F-42AC-9261-F9EA9F2D2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04" y="4573591"/>
            <a:ext cx="2228971" cy="1807736"/>
          </a:xfrm>
          <a:prstGeom prst="rect">
            <a:avLst/>
          </a:prstGeom>
        </p:spPr>
      </p:pic>
      <p:pic>
        <p:nvPicPr>
          <p:cNvPr id="9" name="Resim 8">
            <a:extLst>
              <a:ext uri="{FF2B5EF4-FFF2-40B4-BE49-F238E27FC236}">
                <a16:creationId xmlns:a16="http://schemas.microsoft.com/office/drawing/2014/main" id="{58012016-2F31-41F2-B63F-337F01FE7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767" y="4581127"/>
            <a:ext cx="1905497" cy="1800199"/>
          </a:xfrm>
          <a:prstGeom prst="rect">
            <a:avLst/>
          </a:prstGeom>
        </p:spPr>
      </p:pic>
      <p:pic>
        <p:nvPicPr>
          <p:cNvPr id="10" name="Resim 9">
            <a:extLst>
              <a:ext uri="{FF2B5EF4-FFF2-40B4-BE49-F238E27FC236}">
                <a16:creationId xmlns:a16="http://schemas.microsoft.com/office/drawing/2014/main" id="{F97E188A-0797-43DB-AA2E-7B999D0D23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0183" y="4573590"/>
            <a:ext cx="1905497" cy="1800199"/>
          </a:xfrm>
          <a:prstGeom prst="rect">
            <a:avLst/>
          </a:prstGeom>
        </p:spPr>
      </p:pic>
    </p:spTree>
    <p:extLst>
      <p:ext uri="{BB962C8B-B14F-4D97-AF65-F5344CB8AC3E}">
        <p14:creationId xmlns:p14="http://schemas.microsoft.com/office/powerpoint/2010/main" val="2343630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105F0A1C-F774-4167-86FF-7B04F695883C}"/>
              </a:ext>
            </a:extLst>
          </p:cNvPr>
          <p:cNvSpPr/>
          <p:nvPr/>
        </p:nvSpPr>
        <p:spPr>
          <a:xfrm>
            <a:off x="0" y="0"/>
            <a:ext cx="9157754" cy="1270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İçerik Yer Tutucusu 2"/>
          <p:cNvSpPr txBox="1">
            <a:spLocks/>
          </p:cNvSpPr>
          <p:nvPr/>
        </p:nvSpPr>
        <p:spPr>
          <a:xfrm>
            <a:off x="179512" y="1340768"/>
            <a:ext cx="8784976" cy="5517232"/>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dirty="0"/>
          </a:p>
          <a:p>
            <a:pPr marL="0" indent="0" algn="just">
              <a:buNone/>
            </a:pPr>
            <a:endParaRPr lang="tr-TR" sz="1000" dirty="0"/>
          </a:p>
          <a:p>
            <a:pPr marL="0" indent="0" algn="just">
              <a:buNone/>
            </a:pPr>
            <a:r>
              <a:rPr lang="tr-TR" sz="2400" dirty="0"/>
              <a:t>OED içindeki bir mikroişlemci, hasta/ yaralının kalp ritmini yapışkan elektrotlar aracılığıyla analiz eder ve ilk yardımcıya şok gerekip gerekmediği komutunu verir. </a:t>
            </a:r>
          </a:p>
          <a:p>
            <a:pPr marL="0" indent="0" algn="just">
              <a:buNone/>
            </a:pPr>
            <a:r>
              <a:rPr lang="tr-TR" sz="2400" dirty="0"/>
              <a:t>Eğer gerekli ise, kaydedilmiş bir ses, ilk yardımcıdan OED</a:t>
            </a:r>
            <a:r>
              <a:rPr lang="en-US" sz="2400" dirty="0"/>
              <a:t>’</a:t>
            </a:r>
            <a:r>
              <a:rPr lang="tr-TR" sz="2400" dirty="0"/>
              <a:t>deki şok düğmesine basmasını ister. </a:t>
            </a:r>
          </a:p>
          <a:p>
            <a:pPr marL="0" indent="0" algn="just">
              <a:buNone/>
            </a:pPr>
            <a:r>
              <a:rPr lang="tr-TR" sz="2400" dirty="0"/>
              <a:t>Tam otomatik OED</a:t>
            </a:r>
            <a:r>
              <a:rPr lang="en-US" sz="2400" dirty="0"/>
              <a:t>’</a:t>
            </a:r>
            <a:r>
              <a:rPr lang="tr-TR" sz="2400" dirty="0" err="1"/>
              <a:t>lerde</a:t>
            </a:r>
            <a:r>
              <a:rPr lang="tr-TR" sz="2400" dirty="0"/>
              <a:t> şok uygulaması için ilk yardımcının düğmeye basmasına gerek yoktur. Cihaz şoku kendisi otomatik olarak verir. Sesli ve/veya görsel komutlar ilk yardımcıyı işlem boyunca yönlendirir.</a:t>
            </a:r>
          </a:p>
          <a:p>
            <a:pPr marL="0" indent="0" algn="just">
              <a:buNone/>
            </a:pPr>
            <a:endParaRPr lang="tr-TR" sz="2400" dirty="0"/>
          </a:p>
        </p:txBody>
      </p:sp>
      <p:sp>
        <p:nvSpPr>
          <p:cNvPr id="6" name="Başlık 1"/>
          <p:cNvSpPr>
            <a:spLocks noGrp="1"/>
          </p:cNvSpPr>
          <p:nvPr>
            <p:ph type="title"/>
          </p:nvPr>
        </p:nvSpPr>
        <p:spPr>
          <a:xfrm>
            <a:off x="0" y="0"/>
            <a:ext cx="9144000" cy="1270625"/>
          </a:xfrm>
        </p:spPr>
        <p:txBody>
          <a:bodyPr>
            <a:normAutofit/>
          </a:bodyPr>
          <a:lstStyle/>
          <a:p>
            <a:pPr algn="l"/>
            <a:r>
              <a:rPr lang="tr-TR" sz="3600" dirty="0"/>
              <a:t> OED</a:t>
            </a:r>
            <a:r>
              <a:rPr lang="en-US" sz="3600" dirty="0"/>
              <a:t>’</a:t>
            </a:r>
            <a:r>
              <a:rPr lang="tr-TR" sz="3600" dirty="0" err="1"/>
              <a:t>ler</a:t>
            </a:r>
            <a:r>
              <a:rPr lang="tr-TR" sz="3600" dirty="0"/>
              <a:t> Nasıl Çalışır</a:t>
            </a:r>
          </a:p>
        </p:txBody>
      </p:sp>
      <p:pic>
        <p:nvPicPr>
          <p:cNvPr id="7" name="Resim 6">
            <a:extLst>
              <a:ext uri="{FF2B5EF4-FFF2-40B4-BE49-F238E27FC236}">
                <a16:creationId xmlns:a16="http://schemas.microsoft.com/office/drawing/2014/main" id="{B72BF930-C9B8-4D9B-8513-C3FEF194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8484" y="260648"/>
            <a:ext cx="1106004" cy="716220"/>
          </a:xfrm>
          <a:prstGeom prst="rect">
            <a:avLst/>
          </a:prstGeom>
        </p:spPr>
      </p:pic>
    </p:spTree>
    <p:extLst>
      <p:ext uri="{BB962C8B-B14F-4D97-AF65-F5344CB8AC3E}">
        <p14:creationId xmlns:p14="http://schemas.microsoft.com/office/powerpoint/2010/main" val="41644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029FDF11-2BD8-48C4-AD48-5036C4AF7F79}"/>
              </a:ext>
            </a:extLst>
          </p:cNvPr>
          <p:cNvSpPr/>
          <p:nvPr/>
        </p:nvSpPr>
        <p:spPr>
          <a:xfrm>
            <a:off x="1" y="1"/>
            <a:ext cx="9144000" cy="1263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p>
        </p:txBody>
      </p:sp>
      <p:sp>
        <p:nvSpPr>
          <p:cNvPr id="4" name="İçerik Yer Tutucusu 2"/>
          <p:cNvSpPr txBox="1">
            <a:spLocks/>
          </p:cNvSpPr>
          <p:nvPr/>
        </p:nvSpPr>
        <p:spPr>
          <a:xfrm>
            <a:off x="251520" y="1412775"/>
            <a:ext cx="8496944" cy="5445223"/>
          </a:xfrm>
          <a:prstGeom prst="rect">
            <a:avLst/>
          </a:prstGeom>
          <a:ln>
            <a:solidFill>
              <a:schemeClr val="bg1"/>
            </a:solid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000" dirty="0"/>
              <a:t> </a:t>
            </a:r>
            <a:endParaRPr lang="tr-TR" sz="3400" dirty="0"/>
          </a:p>
          <a:p>
            <a:pPr marL="0" indent="0" algn="just">
              <a:buNone/>
            </a:pPr>
            <a:r>
              <a:rPr lang="tr-TR" sz="3400" b="1" dirty="0"/>
              <a:t>1-</a:t>
            </a:r>
            <a:r>
              <a:rPr lang="tr-TR" sz="3400" dirty="0"/>
              <a:t> OED hasta/yaralının solunumunu değerlendirmez.</a:t>
            </a:r>
          </a:p>
          <a:p>
            <a:pPr marL="0" indent="0">
              <a:buNone/>
            </a:pPr>
            <a:endParaRPr lang="tr-TR" sz="3400" dirty="0"/>
          </a:p>
          <a:p>
            <a:pPr marL="0" indent="0" algn="just">
              <a:buNone/>
            </a:pPr>
            <a:r>
              <a:rPr lang="tr-TR" sz="3400" b="1" dirty="0"/>
              <a:t>2-</a:t>
            </a:r>
            <a:r>
              <a:rPr lang="tr-TR" sz="3400" dirty="0"/>
              <a:t> İlkyardımcı hasta/yaralıya müdahale etmeden önce olay yeri güvenliğini sağlar.</a:t>
            </a:r>
          </a:p>
          <a:p>
            <a:pPr marL="0" indent="0">
              <a:buNone/>
            </a:pPr>
            <a:endParaRPr lang="tr-TR" sz="2800" dirty="0"/>
          </a:p>
          <a:p>
            <a:pPr marL="0" indent="0" algn="just">
              <a:buNone/>
            </a:pPr>
            <a:r>
              <a:rPr lang="tr-TR" sz="3400" b="1" dirty="0"/>
              <a:t>3-</a:t>
            </a:r>
            <a:r>
              <a:rPr lang="tr-TR" sz="3400" dirty="0"/>
              <a:t> </a:t>
            </a:r>
            <a:r>
              <a:rPr lang="tr-TR" sz="3400" dirty="0" err="1"/>
              <a:t>Pedlerin</a:t>
            </a:r>
            <a:r>
              <a:rPr lang="tr-TR" sz="3400" dirty="0"/>
              <a:t> yapışacağı bölgenin kuru olması gerekir. Eğer ıslaklık var ise </a:t>
            </a:r>
            <a:r>
              <a:rPr lang="tr-TR" sz="3400" dirty="0" err="1"/>
              <a:t>pedler</a:t>
            </a:r>
            <a:r>
              <a:rPr lang="tr-TR" sz="3400" dirty="0"/>
              <a:t> yerleştirilmeden   önce göğüs kurulanmalıdır.</a:t>
            </a:r>
          </a:p>
          <a:p>
            <a:pPr marL="0" indent="0">
              <a:buNone/>
            </a:pPr>
            <a:endParaRPr lang="tr-TR" sz="2800" dirty="0"/>
          </a:p>
          <a:p>
            <a:pPr marL="0" indent="0" algn="just">
              <a:buNone/>
            </a:pPr>
            <a:r>
              <a:rPr lang="tr-TR" sz="2800" b="1" dirty="0"/>
              <a:t>4-</a:t>
            </a:r>
            <a:r>
              <a:rPr lang="tr-TR" sz="3400" dirty="0"/>
              <a:t> Hastanın göğsünün kıllı olması, boyun ve/veya göğüste takı vb. şeylerin bulunması </a:t>
            </a:r>
            <a:r>
              <a:rPr lang="tr-TR" sz="3400" dirty="0" err="1"/>
              <a:t>pedlerin</a:t>
            </a:r>
            <a:r>
              <a:rPr lang="tr-TR" sz="3400" dirty="0"/>
              <a:t> iletiminde sorun yaratır. Bu durumlarda cihazın yanında bulunan ilk yardım kiti içerisindeki makas, eldiven, tıraş bıçağı vb. malzemeler kullanılabilir. Takı ve benzerleri ayrı bir poşet içerisinde muhafaza edilmelidir.</a:t>
            </a:r>
          </a:p>
          <a:p>
            <a:pPr marL="0" indent="0">
              <a:buNone/>
            </a:pPr>
            <a:endParaRPr lang="tr-TR" sz="3400" dirty="0"/>
          </a:p>
          <a:p>
            <a:pPr marL="0" indent="0">
              <a:buNone/>
            </a:pPr>
            <a:endParaRPr lang="tr-TR" sz="2000" dirty="0"/>
          </a:p>
          <a:p>
            <a:pPr marL="0" indent="0">
              <a:buNone/>
            </a:pPr>
            <a:r>
              <a:rPr lang="tr-TR" sz="2000" b="1" dirty="0"/>
              <a:t> </a:t>
            </a:r>
            <a:endParaRPr lang="tr-TR" sz="2000" dirty="0"/>
          </a:p>
        </p:txBody>
      </p:sp>
      <p:sp>
        <p:nvSpPr>
          <p:cNvPr id="6" name="Başlık 1"/>
          <p:cNvSpPr>
            <a:spLocks noGrp="1"/>
          </p:cNvSpPr>
          <p:nvPr>
            <p:ph type="title"/>
          </p:nvPr>
        </p:nvSpPr>
        <p:spPr>
          <a:xfrm>
            <a:off x="0" y="0"/>
            <a:ext cx="9144000" cy="1263991"/>
          </a:xfrm>
        </p:spPr>
        <p:txBody>
          <a:bodyPr>
            <a:noAutofit/>
          </a:bodyPr>
          <a:lstStyle/>
          <a:p>
            <a:pPr algn="l"/>
            <a:r>
              <a:rPr lang="tr-TR" sz="2800" dirty="0">
                <a:solidFill>
                  <a:prstClr val="black"/>
                </a:solidFill>
              </a:rPr>
              <a:t>  </a:t>
            </a:r>
            <a:r>
              <a:rPr lang="tr-TR" sz="3600" dirty="0">
                <a:solidFill>
                  <a:prstClr val="black"/>
                </a:solidFill>
              </a:rPr>
              <a:t>OED Kullanılan Durumlar</a:t>
            </a:r>
            <a:br>
              <a:rPr lang="tr-TR" sz="3600" dirty="0">
                <a:solidFill>
                  <a:prstClr val="black"/>
                </a:solidFill>
              </a:rPr>
            </a:br>
            <a:r>
              <a:rPr lang="tr-TR" sz="3600" dirty="0">
                <a:solidFill>
                  <a:prstClr val="black"/>
                </a:solidFill>
              </a:rPr>
              <a:t>  Dikkat Edilmesi Gereken Genel İlkeler</a:t>
            </a:r>
            <a:endParaRPr lang="tr-TR" sz="3600" dirty="0"/>
          </a:p>
        </p:txBody>
      </p:sp>
      <p:pic>
        <p:nvPicPr>
          <p:cNvPr id="11" name="Resim 10">
            <a:extLst>
              <a:ext uri="{FF2B5EF4-FFF2-40B4-BE49-F238E27FC236}">
                <a16:creationId xmlns:a16="http://schemas.microsoft.com/office/drawing/2014/main" id="{8816ADD8-1A84-455D-B595-13C6B2243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332656"/>
            <a:ext cx="988144" cy="639897"/>
          </a:xfrm>
          <a:prstGeom prst="rect">
            <a:avLst/>
          </a:prstGeom>
        </p:spPr>
      </p:pic>
    </p:spTree>
    <p:extLst>
      <p:ext uri="{BB962C8B-B14F-4D97-AF65-F5344CB8AC3E}">
        <p14:creationId xmlns:p14="http://schemas.microsoft.com/office/powerpoint/2010/main" val="416102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20B1A7B-7032-4968-9138-B1771D5DCF82}"/>
              </a:ext>
            </a:extLst>
          </p:cNvPr>
          <p:cNvSpPr/>
          <p:nvPr/>
        </p:nvSpPr>
        <p:spPr>
          <a:xfrm>
            <a:off x="0" y="2211"/>
            <a:ext cx="9135366" cy="11247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98931"/>
            <a:ext cx="9027862" cy="5472608"/>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5- </a:t>
            </a:r>
            <a:r>
              <a:rPr lang="tr-TR" sz="2400" dirty="0" err="1"/>
              <a:t>Pedlerin</a:t>
            </a:r>
            <a:r>
              <a:rPr lang="tr-TR" sz="2400" dirty="0"/>
              <a:t> yapıştırılacağı bölgede açık yara var ise, </a:t>
            </a:r>
            <a:r>
              <a:rPr lang="tr-TR" sz="2400" dirty="0" err="1"/>
              <a:t>pedler</a:t>
            </a:r>
            <a:r>
              <a:rPr lang="tr-TR" sz="2400" dirty="0"/>
              <a:t> yara üzerine </a:t>
            </a:r>
            <a:r>
              <a:rPr lang="tr-TR" sz="2400" dirty="0" err="1"/>
              <a:t>yapıştırılmamalıdır.Ayrıca</a:t>
            </a:r>
            <a:r>
              <a:rPr lang="tr-TR" sz="2400" dirty="0"/>
              <a:t>, göğüs bölgesinde yapıştırılmış ilaç bantları var ise öncelikle bantlar çıkartılmalı ve sonra </a:t>
            </a:r>
            <a:r>
              <a:rPr lang="tr-TR" sz="2400" dirty="0" err="1"/>
              <a:t>pedler</a:t>
            </a:r>
            <a:r>
              <a:rPr lang="tr-TR" sz="2400" dirty="0"/>
              <a:t> yapıştırılmalıdır.</a:t>
            </a:r>
          </a:p>
          <a:p>
            <a:pPr marL="0" indent="0" algn="just">
              <a:buNone/>
            </a:pPr>
            <a:r>
              <a:rPr lang="tr-TR" sz="2400" b="1" dirty="0"/>
              <a:t>6- </a:t>
            </a:r>
            <a:r>
              <a:rPr lang="tr-TR" sz="2400" dirty="0"/>
              <a:t>Gebeler ile kalp pili olduğu bilinen hastalarda OED kullanılabilir ancak, </a:t>
            </a:r>
            <a:r>
              <a:rPr lang="tr-TR" sz="2400" dirty="0" err="1"/>
              <a:t>ped</a:t>
            </a:r>
            <a:r>
              <a:rPr lang="tr-TR" sz="2400" dirty="0"/>
              <a:t> kalp pili üzerine yapıştırılmamalıdır. 2,5 cm uzağına yapıştırılmalıdır.</a:t>
            </a:r>
          </a:p>
          <a:p>
            <a:pPr marL="0" indent="0" algn="just">
              <a:buNone/>
            </a:pPr>
            <a:r>
              <a:rPr lang="tr-TR" sz="2400" b="1" dirty="0"/>
              <a:t>7- </a:t>
            </a:r>
            <a:r>
              <a:rPr lang="tr-TR" sz="2400" dirty="0"/>
              <a:t>OED; kalp ritmi analizi yaparken ve şok verirken hasta/yaralıya dokunulmamalıdır. </a:t>
            </a:r>
          </a:p>
          <a:p>
            <a:pPr marL="0" indent="0" algn="just">
              <a:buNone/>
            </a:pPr>
            <a:r>
              <a:rPr lang="tr-TR" sz="2400" b="1" dirty="0"/>
              <a:t>8- </a:t>
            </a:r>
            <a:r>
              <a:rPr lang="tr-TR" sz="2400" dirty="0"/>
              <a:t>OED ve </a:t>
            </a:r>
            <a:r>
              <a:rPr lang="en-US" sz="2400" dirty="0"/>
              <a:t>“</a:t>
            </a:r>
            <a:r>
              <a:rPr lang="tr-TR" sz="2400" dirty="0"/>
              <a:t>Temel Yaşam Desteği</a:t>
            </a:r>
            <a:r>
              <a:rPr lang="en-US" sz="2400" dirty="0"/>
              <a:t>”</a:t>
            </a:r>
            <a:r>
              <a:rPr lang="tr-TR" sz="2400" dirty="0"/>
              <a:t> uygulamasından sonra yaşam belirtisi gösteren hasta/yaralıya derlenme pozisyonu verilmelidir. Kesinlikle OED kapatılmamalı ve </a:t>
            </a:r>
            <a:r>
              <a:rPr lang="tr-TR" sz="2400" dirty="0" err="1"/>
              <a:t>pedler</a:t>
            </a:r>
            <a:r>
              <a:rPr lang="tr-TR" sz="2400" dirty="0"/>
              <a:t> çıkartılmamalıdır. Bu şekilde cihaz analiz yapmaya devam edecek ve ilk yardımcıyı sesli ve/veya görsel komutlar ile yönlendirebilecektir.</a:t>
            </a:r>
          </a:p>
        </p:txBody>
      </p:sp>
      <p:pic>
        <p:nvPicPr>
          <p:cNvPr id="12" name="Resim 11">
            <a:extLst>
              <a:ext uri="{FF2B5EF4-FFF2-40B4-BE49-F238E27FC236}">
                <a16:creationId xmlns:a16="http://schemas.microsoft.com/office/drawing/2014/main" id="{D1E94F15-8572-470F-8F25-AA4278C07E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
        <p:nvSpPr>
          <p:cNvPr id="11" name="Başlık 1"/>
          <p:cNvSpPr>
            <a:spLocks noGrp="1"/>
          </p:cNvSpPr>
          <p:nvPr>
            <p:ph type="title"/>
          </p:nvPr>
        </p:nvSpPr>
        <p:spPr>
          <a:xfrm>
            <a:off x="0" y="0"/>
            <a:ext cx="9121612" cy="1124744"/>
          </a:xfrm>
        </p:spPr>
        <p:txBody>
          <a:bodyPr>
            <a:noAutofit/>
          </a:bodyPr>
          <a:lstStyle/>
          <a:p>
            <a:pPr algn="l"/>
            <a:r>
              <a:rPr lang="tr-TR" sz="2800" dirty="0"/>
              <a:t>  </a:t>
            </a:r>
            <a:r>
              <a:rPr lang="tr-TR" sz="3600" dirty="0"/>
              <a:t>OED Kullanılan Durumlar</a:t>
            </a:r>
            <a:br>
              <a:rPr lang="tr-TR" sz="3600" dirty="0"/>
            </a:br>
            <a:r>
              <a:rPr lang="tr-TR" sz="3600" dirty="0"/>
              <a:t>  Dikkat Edilmesi Gereken Genel İlkeler</a:t>
            </a:r>
          </a:p>
        </p:txBody>
      </p:sp>
    </p:spTree>
    <p:extLst>
      <p:ext uri="{BB962C8B-B14F-4D97-AF65-F5344CB8AC3E}">
        <p14:creationId xmlns:p14="http://schemas.microsoft.com/office/powerpoint/2010/main" val="29158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A5EA583-1EAD-44B1-9BFF-0FCE6FEBE6A6}"/>
              </a:ext>
            </a:extLst>
          </p:cNvPr>
          <p:cNvSpPr/>
          <p:nvPr/>
        </p:nvSpPr>
        <p:spPr>
          <a:xfrm>
            <a:off x="0" y="1"/>
            <a:ext cx="9155017" cy="11247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 y="1134977"/>
            <a:ext cx="8918364" cy="3086111"/>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endParaRPr lang="tr-TR" sz="2400" dirty="0"/>
          </a:p>
          <a:p>
            <a:pPr lvl="1" algn="just">
              <a:buFont typeface="Arial" panose="020B0604020202020204" pitchFamily="34" charset="0"/>
              <a:buChar char="•"/>
            </a:pPr>
            <a:r>
              <a:rPr lang="tr-TR" sz="2400" dirty="0"/>
              <a:t>OED; yağmur altında, ıslak ve metal zeminde olan hasta/yaralıya uygulanmamalıdır.</a:t>
            </a:r>
          </a:p>
          <a:p>
            <a:pPr lvl="1" algn="just">
              <a:buFont typeface="Arial" panose="020B0604020202020204" pitchFamily="34" charset="0"/>
              <a:buChar char="•"/>
            </a:pPr>
            <a:r>
              <a:rPr lang="tr-TR" sz="2400" dirty="0"/>
              <a:t>Bu durumda hasta/yaralı kuru bir zemine çekilerek, göğüs kafesi kurulandıktan sonra </a:t>
            </a:r>
            <a:r>
              <a:rPr lang="tr-TR" sz="2400" dirty="0" err="1"/>
              <a:t>pedlerin</a:t>
            </a:r>
            <a:r>
              <a:rPr lang="tr-TR" sz="2400" dirty="0"/>
              <a:t> ve göğüs kafesinin tekrar ıslanmaması sağlanabiliyorsa kullanılmalıdır.</a:t>
            </a:r>
          </a:p>
        </p:txBody>
      </p:sp>
      <p:sp>
        <p:nvSpPr>
          <p:cNvPr id="9" name="Başlık 1">
            <a:extLst>
              <a:ext uri="{FF2B5EF4-FFF2-40B4-BE49-F238E27FC236}">
                <a16:creationId xmlns:a16="http://schemas.microsoft.com/office/drawing/2014/main" id="{5BE64DA5-5378-4827-88EC-4A27E278370F}"/>
              </a:ext>
            </a:extLst>
          </p:cNvPr>
          <p:cNvSpPr>
            <a:spLocks noGrp="1"/>
          </p:cNvSpPr>
          <p:nvPr>
            <p:ph type="title"/>
          </p:nvPr>
        </p:nvSpPr>
        <p:spPr>
          <a:xfrm>
            <a:off x="0" y="-10230"/>
            <a:ext cx="9144000" cy="1134974"/>
          </a:xfrm>
        </p:spPr>
        <p:txBody>
          <a:bodyPr>
            <a:normAutofit fontScale="90000"/>
          </a:bodyPr>
          <a:lstStyle/>
          <a:p>
            <a:pPr algn="l"/>
            <a:br>
              <a:rPr lang="tr-TR" sz="3200" b="1" dirty="0"/>
            </a:br>
            <a:r>
              <a:rPr lang="tr-TR" sz="3600" b="1" dirty="0"/>
              <a:t>  </a:t>
            </a:r>
            <a:r>
              <a:rPr lang="tr-TR" sz="4000" dirty="0"/>
              <a:t>OED Kullanılmaması Gereken Durumlar</a:t>
            </a:r>
            <a:br>
              <a:rPr lang="tr-TR" sz="2400" dirty="0"/>
            </a:br>
            <a:endParaRPr lang="tr-TR" sz="2400" dirty="0"/>
          </a:p>
        </p:txBody>
      </p:sp>
      <p:pic>
        <p:nvPicPr>
          <p:cNvPr id="3" name="Resim 2">
            <a:extLst>
              <a:ext uri="{FF2B5EF4-FFF2-40B4-BE49-F238E27FC236}">
                <a16:creationId xmlns:a16="http://schemas.microsoft.com/office/drawing/2014/main" id="{ED1B2BFB-1E65-440D-B5ED-FF2D2D0B0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4403068"/>
            <a:ext cx="3676274" cy="2070060"/>
          </a:xfrm>
          <a:prstGeom prst="rect">
            <a:avLst/>
          </a:prstGeom>
        </p:spPr>
      </p:pic>
      <p:pic>
        <p:nvPicPr>
          <p:cNvPr id="10" name="Resim 9">
            <a:extLst>
              <a:ext uri="{FF2B5EF4-FFF2-40B4-BE49-F238E27FC236}">
                <a16:creationId xmlns:a16="http://schemas.microsoft.com/office/drawing/2014/main" id="{E6C8D09B-18C2-454C-B279-A1A45478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188034"/>
            <a:ext cx="1033996" cy="669589"/>
          </a:xfrm>
          <a:prstGeom prst="rect">
            <a:avLst/>
          </a:prstGeom>
        </p:spPr>
      </p:pic>
    </p:spTree>
    <p:extLst>
      <p:ext uri="{BB962C8B-B14F-4D97-AF65-F5344CB8AC3E}">
        <p14:creationId xmlns:p14="http://schemas.microsoft.com/office/powerpoint/2010/main" val="350536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6EAB47D-8D58-4E0A-9D6E-3E5A5EB72FE9}"/>
              </a:ext>
            </a:extLst>
          </p:cNvPr>
          <p:cNvSpPr/>
          <p:nvPr/>
        </p:nvSpPr>
        <p:spPr>
          <a:xfrm>
            <a:off x="8634" y="-53266"/>
            <a:ext cx="9126732" cy="10079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121" y="1417638"/>
            <a:ext cx="8753585" cy="2443411"/>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buFont typeface="Arial" panose="020B0604020202020204" pitchFamily="34" charset="0"/>
              <a:buChar char="•"/>
            </a:pPr>
            <a:r>
              <a:rPr lang="tr-TR" sz="2400" dirty="0"/>
              <a:t>Yangın ve patlama tehlikesi olan yanıcı gazların bulunduğu ve yoğun oksijenin olduğu ortamlarda kullanılmamalıdır. </a:t>
            </a:r>
          </a:p>
          <a:p>
            <a:pPr lvl="1" algn="just">
              <a:buFont typeface="Arial" panose="020B0604020202020204" pitchFamily="34" charset="0"/>
              <a:buChar char="•"/>
            </a:pPr>
            <a:r>
              <a:rPr lang="tr-TR" sz="2400" dirty="0"/>
              <a:t>Sürekli oksijen verilen bir hastada müdahale sırasında oksijen kaynağı kesilmeli veya uzaklaştırılmalıdır.</a:t>
            </a:r>
          </a:p>
        </p:txBody>
      </p:sp>
      <p:sp>
        <p:nvSpPr>
          <p:cNvPr id="7" name="Metin kutusu 2"/>
          <p:cNvSpPr txBox="1"/>
          <p:nvPr/>
        </p:nvSpPr>
        <p:spPr>
          <a:xfrm>
            <a:off x="5940152" y="4725144"/>
            <a:ext cx="1296144" cy="369332"/>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t> </a:t>
            </a:r>
          </a:p>
        </p:txBody>
      </p:sp>
      <p:sp>
        <p:nvSpPr>
          <p:cNvPr id="8" name="Başlık 1">
            <a:extLst>
              <a:ext uri="{FF2B5EF4-FFF2-40B4-BE49-F238E27FC236}">
                <a16:creationId xmlns:a16="http://schemas.microsoft.com/office/drawing/2014/main" id="{35D24713-7B4F-4EC6-A6FF-2551C683AEE1}"/>
              </a:ext>
            </a:extLst>
          </p:cNvPr>
          <p:cNvSpPr>
            <a:spLocks noGrp="1"/>
          </p:cNvSpPr>
          <p:nvPr>
            <p:ph type="title"/>
          </p:nvPr>
        </p:nvSpPr>
        <p:spPr>
          <a:xfrm>
            <a:off x="-1" y="0"/>
            <a:ext cx="9135367" cy="1007950"/>
          </a:xfrm>
        </p:spPr>
        <p:txBody>
          <a:bodyPr>
            <a:normAutofit fontScale="90000"/>
          </a:bodyPr>
          <a:lstStyle/>
          <a:p>
            <a:pPr algn="l"/>
            <a:br>
              <a:rPr lang="tr-TR" sz="2800" b="1" dirty="0"/>
            </a:br>
            <a:r>
              <a:rPr lang="tr-TR" sz="2800" dirty="0"/>
              <a:t>  </a:t>
            </a:r>
            <a:r>
              <a:rPr lang="tr-TR" sz="4000" dirty="0"/>
              <a:t>OED Kullanılmaması Gereken Durumlar</a:t>
            </a:r>
            <a:br>
              <a:rPr lang="tr-TR" sz="1800" dirty="0"/>
            </a:br>
            <a:endParaRPr lang="tr-TR" sz="2400" dirty="0"/>
          </a:p>
        </p:txBody>
      </p:sp>
      <p:pic>
        <p:nvPicPr>
          <p:cNvPr id="3" name="Resim 2">
            <a:extLst>
              <a:ext uri="{FF2B5EF4-FFF2-40B4-BE49-F238E27FC236}">
                <a16:creationId xmlns:a16="http://schemas.microsoft.com/office/drawing/2014/main" id="{7FC27EB9-CF1E-4D38-9F53-1AA5408AD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1" y="4158900"/>
            <a:ext cx="4067945" cy="2290605"/>
          </a:xfrm>
          <a:prstGeom prst="rect">
            <a:avLst/>
          </a:prstGeom>
        </p:spPr>
      </p:pic>
      <p:pic>
        <p:nvPicPr>
          <p:cNvPr id="9" name="Resim 8">
            <a:extLst>
              <a:ext uri="{FF2B5EF4-FFF2-40B4-BE49-F238E27FC236}">
                <a16:creationId xmlns:a16="http://schemas.microsoft.com/office/drawing/2014/main" id="{30EF096C-E012-44A6-9CA6-E4D853C38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145864"/>
            <a:ext cx="1106004" cy="716220"/>
          </a:xfrm>
          <a:prstGeom prst="rect">
            <a:avLst/>
          </a:prstGeom>
        </p:spPr>
      </p:pic>
    </p:spTree>
    <p:extLst>
      <p:ext uri="{BB962C8B-B14F-4D97-AF65-F5344CB8AC3E}">
        <p14:creationId xmlns:p14="http://schemas.microsoft.com/office/powerpoint/2010/main" val="191696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6EAB47D-8D58-4E0A-9D6E-3E5A5EB72FE9}"/>
              </a:ext>
            </a:extLst>
          </p:cNvPr>
          <p:cNvSpPr/>
          <p:nvPr/>
        </p:nvSpPr>
        <p:spPr>
          <a:xfrm>
            <a:off x="-1" y="0"/>
            <a:ext cx="9152879" cy="10079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088268"/>
            <a:ext cx="8393545" cy="2839927"/>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endParaRPr lang="tr-TR" sz="2400" dirty="0"/>
          </a:p>
        </p:txBody>
      </p:sp>
      <p:sp>
        <p:nvSpPr>
          <p:cNvPr id="7" name="Metin kutusu 2"/>
          <p:cNvSpPr txBox="1"/>
          <p:nvPr/>
        </p:nvSpPr>
        <p:spPr>
          <a:xfrm>
            <a:off x="5940152" y="4725144"/>
            <a:ext cx="1296144" cy="369332"/>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t> </a:t>
            </a:r>
          </a:p>
        </p:txBody>
      </p:sp>
      <p:sp>
        <p:nvSpPr>
          <p:cNvPr id="8" name="Başlık 1">
            <a:extLst>
              <a:ext uri="{FF2B5EF4-FFF2-40B4-BE49-F238E27FC236}">
                <a16:creationId xmlns:a16="http://schemas.microsoft.com/office/drawing/2014/main" id="{35D24713-7B4F-4EC6-A6FF-2551C683AEE1}"/>
              </a:ext>
            </a:extLst>
          </p:cNvPr>
          <p:cNvSpPr>
            <a:spLocks noGrp="1"/>
          </p:cNvSpPr>
          <p:nvPr>
            <p:ph type="title"/>
          </p:nvPr>
        </p:nvSpPr>
        <p:spPr>
          <a:xfrm>
            <a:off x="8633" y="0"/>
            <a:ext cx="9126733" cy="1007949"/>
          </a:xfrm>
        </p:spPr>
        <p:txBody>
          <a:bodyPr>
            <a:normAutofit fontScale="90000"/>
          </a:bodyPr>
          <a:lstStyle/>
          <a:p>
            <a:pPr algn="l"/>
            <a:br>
              <a:rPr lang="tr-TR" sz="2800" b="1" dirty="0"/>
            </a:br>
            <a:r>
              <a:rPr lang="tr-TR" sz="2800" b="1" dirty="0"/>
              <a:t>  </a:t>
            </a:r>
            <a:r>
              <a:rPr lang="tr-TR" sz="4000" dirty="0"/>
              <a:t>OED Uygulama Akış Şeması</a:t>
            </a:r>
            <a:br>
              <a:rPr lang="tr-TR" sz="1800" dirty="0"/>
            </a:br>
            <a:endParaRPr lang="tr-TR" sz="2400" dirty="0"/>
          </a:p>
        </p:txBody>
      </p:sp>
      <p:pic>
        <p:nvPicPr>
          <p:cNvPr id="9" name="Resim 8">
            <a:extLst>
              <a:ext uri="{FF2B5EF4-FFF2-40B4-BE49-F238E27FC236}">
                <a16:creationId xmlns:a16="http://schemas.microsoft.com/office/drawing/2014/main" id="{30EF096C-E012-44A6-9CA6-E4D853C38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145864"/>
            <a:ext cx="1106004" cy="716220"/>
          </a:xfrm>
          <a:prstGeom prst="rect">
            <a:avLst/>
          </a:prstGeom>
        </p:spPr>
      </p:pic>
      <p:pic>
        <p:nvPicPr>
          <p:cNvPr id="10" name="Picture 2">
            <a:extLst>
              <a:ext uri="{FF2B5EF4-FFF2-40B4-BE49-F238E27FC236}">
                <a16:creationId xmlns:a16="http://schemas.microsoft.com/office/drawing/2014/main" id="{AAE542DC-CFC0-4A98-BFED-8ECCC4DA0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 y="1196752"/>
            <a:ext cx="897283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861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FBF0A5E1-DA87-4FF9-93E0-15EC72ADC4DC}"/>
              </a:ext>
            </a:extLst>
          </p:cNvPr>
          <p:cNvSpPr/>
          <p:nvPr/>
        </p:nvSpPr>
        <p:spPr>
          <a:xfrm>
            <a:off x="-1" y="-44388"/>
            <a:ext cx="9135123" cy="11247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13754" y="0"/>
            <a:ext cx="9130246" cy="1124743"/>
          </a:xfrm>
        </p:spPr>
        <p:txBody>
          <a:bodyPr>
            <a:noAutofit/>
          </a:bodyPr>
          <a:lstStyle/>
          <a:p>
            <a:pPr algn="l"/>
            <a:br>
              <a:rPr lang="tr-TR" sz="2800" b="1" dirty="0"/>
            </a:br>
            <a:br>
              <a:rPr lang="tr-TR" sz="2800" b="1" dirty="0"/>
            </a:br>
            <a:r>
              <a:rPr lang="tr-TR" sz="2800" b="1" dirty="0"/>
              <a:t> </a:t>
            </a:r>
            <a:r>
              <a:rPr lang="tr-TR" sz="3600" dirty="0"/>
              <a:t>Temel Yaşam Desteği</a:t>
            </a:r>
            <a:br>
              <a:rPr lang="tr-TR" sz="2800" dirty="0"/>
            </a:br>
            <a:r>
              <a:rPr lang="tr-TR" sz="2800" dirty="0"/>
              <a:t>  </a:t>
            </a:r>
            <a:r>
              <a:rPr lang="tr-TR" sz="2400" dirty="0">
                <a:solidFill>
                  <a:prstClr val="black"/>
                </a:solidFill>
              </a:rPr>
              <a:t>Genel Bilgiler</a:t>
            </a:r>
            <a:br>
              <a:rPr lang="tr-TR" sz="2400" dirty="0"/>
            </a:br>
            <a:br>
              <a:rPr lang="tr-TR" sz="2800" b="1" dirty="0"/>
            </a:br>
            <a:endParaRPr lang="tr-TR" sz="2800" b="1" dirty="0"/>
          </a:p>
        </p:txBody>
      </p:sp>
      <p:sp>
        <p:nvSpPr>
          <p:cNvPr id="4" name="İçerik Yer Tutucusu 2"/>
          <p:cNvSpPr txBox="1">
            <a:spLocks/>
          </p:cNvSpPr>
          <p:nvPr/>
        </p:nvSpPr>
        <p:spPr>
          <a:xfrm>
            <a:off x="467544" y="1975147"/>
            <a:ext cx="7889317" cy="414908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dirty="0"/>
              <a:t>Ani kalp durmasında çoğunlukla kalp, ortaya çıkan ve uzun süren düzensiz atımlar nedeni ile etkili kalp atımı ve kan dolaşımı oluşturamaz ve buna bağlı olarak kan akımı durur.</a:t>
            </a:r>
          </a:p>
          <a:p>
            <a:pPr marL="0" indent="0" algn="just">
              <a:buNone/>
            </a:pPr>
            <a:endParaRPr lang="tr-TR" sz="2400" dirty="0"/>
          </a:p>
          <a:p>
            <a:pPr marL="0" indent="0" algn="just">
              <a:buNone/>
            </a:pPr>
            <a:r>
              <a:rPr lang="tr-TR" sz="2400" dirty="0"/>
              <a:t>Temel Yaşam Desteği uygulaması için sağlıkçı olmaya gerek yoktur. Fakat</a:t>
            </a:r>
            <a:r>
              <a:rPr lang="tr-TR" sz="2400" b="1" dirty="0"/>
              <a:t> İlkyardım Eğitimi </a:t>
            </a:r>
            <a:r>
              <a:rPr lang="tr-TR" sz="2400" dirty="0"/>
              <a:t>alınması şarttır.</a:t>
            </a:r>
          </a:p>
          <a:p>
            <a:pPr marL="0" indent="0" algn="just">
              <a:buNone/>
            </a:pPr>
            <a:endParaRPr lang="tr-TR" sz="2400" dirty="0"/>
          </a:p>
        </p:txBody>
      </p:sp>
      <p:pic>
        <p:nvPicPr>
          <p:cNvPr id="6" name="Resim 5">
            <a:extLst>
              <a:ext uri="{FF2B5EF4-FFF2-40B4-BE49-F238E27FC236}">
                <a16:creationId xmlns:a16="http://schemas.microsoft.com/office/drawing/2014/main" id="{1FB08D09-7374-485C-BA43-597ED7F29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334133"/>
            <a:ext cx="985049" cy="637893"/>
          </a:xfrm>
          <a:prstGeom prst="rect">
            <a:avLst/>
          </a:prstGeom>
        </p:spPr>
      </p:pic>
    </p:spTree>
    <p:extLst>
      <p:ext uri="{BB962C8B-B14F-4D97-AF65-F5344CB8AC3E}">
        <p14:creationId xmlns:p14="http://schemas.microsoft.com/office/powerpoint/2010/main" val="77088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B0CE3ED-30F6-4FE2-A8ED-C185F58F713B}"/>
              </a:ext>
            </a:extLst>
          </p:cNvPr>
          <p:cNvSpPr/>
          <p:nvPr/>
        </p:nvSpPr>
        <p:spPr>
          <a:xfrm>
            <a:off x="0" y="-99392"/>
            <a:ext cx="9144000" cy="10578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2" name="Başlık 1"/>
          <p:cNvSpPr>
            <a:spLocks noGrp="1"/>
          </p:cNvSpPr>
          <p:nvPr>
            <p:ph type="title"/>
          </p:nvPr>
        </p:nvSpPr>
        <p:spPr>
          <a:xfrm>
            <a:off x="-13753" y="-171400"/>
            <a:ext cx="9143999" cy="1129809"/>
          </a:xfrm>
        </p:spPr>
        <p:txBody>
          <a:bodyPr>
            <a:normAutofit fontScale="90000"/>
          </a:bodyPr>
          <a:lstStyle/>
          <a:p>
            <a:pPr algn="l"/>
            <a:br>
              <a:rPr lang="tr-TR" sz="3200" b="1" dirty="0"/>
            </a:br>
            <a:r>
              <a:rPr lang="tr-TR" sz="3200" b="1" dirty="0"/>
              <a:t> </a:t>
            </a:r>
            <a:r>
              <a:rPr lang="tr-TR" sz="4000" dirty="0"/>
              <a:t>Temel Yaşam Desteği</a:t>
            </a:r>
            <a:br>
              <a:rPr lang="tr-TR" sz="3200" b="1" dirty="0"/>
            </a:br>
            <a:r>
              <a:rPr lang="tr-TR" sz="3200" b="1" dirty="0"/>
              <a:t>  </a:t>
            </a:r>
            <a:r>
              <a:rPr lang="tr-TR" sz="2700" dirty="0"/>
              <a:t>Yaşam Zinciri</a:t>
            </a:r>
            <a:br>
              <a:rPr lang="tr-TR" sz="3200" dirty="0"/>
            </a:br>
            <a:endParaRPr lang="tr-TR" sz="3200" dirty="0"/>
          </a:p>
        </p:txBody>
      </p:sp>
      <p:sp>
        <p:nvSpPr>
          <p:cNvPr id="4" name="İçerik Yer Tutucusu 2"/>
          <p:cNvSpPr txBox="1">
            <a:spLocks/>
          </p:cNvSpPr>
          <p:nvPr/>
        </p:nvSpPr>
        <p:spPr>
          <a:xfrm>
            <a:off x="107504" y="1196752"/>
            <a:ext cx="8662703" cy="554461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dirty="0"/>
          </a:p>
          <a:p>
            <a:pPr lvl="1" algn="just">
              <a:buFont typeface="Arial" panose="020B0604020202020204" pitchFamily="34" charset="0"/>
              <a:buChar char="•"/>
            </a:pPr>
            <a:r>
              <a:rPr lang="tr-TR" sz="2400" dirty="0"/>
              <a:t>Ani kalp durmasının hızlıca tanınması ve 112 acil yardım numarasının aranması,</a:t>
            </a:r>
          </a:p>
          <a:p>
            <a:pPr lvl="1" algn="just">
              <a:buFont typeface="Arial" panose="020B0604020202020204" pitchFamily="34" charset="0"/>
              <a:buChar char="•"/>
            </a:pPr>
            <a:r>
              <a:rPr lang="tr-TR" sz="2400" dirty="0"/>
              <a:t>Erken dönemde göğüs basısına başlanması,</a:t>
            </a:r>
          </a:p>
          <a:p>
            <a:pPr lvl="1" algn="just">
              <a:buFont typeface="Arial" panose="020B0604020202020204" pitchFamily="34" charset="0"/>
              <a:buChar char="•"/>
            </a:pPr>
            <a:r>
              <a:rPr lang="tr-TR" sz="2400" dirty="0"/>
              <a:t>OED ile erken dönemde </a:t>
            </a:r>
            <a:r>
              <a:rPr lang="tr-TR" sz="2400" dirty="0" err="1"/>
              <a:t>defibrilasyon</a:t>
            </a:r>
            <a:r>
              <a:rPr lang="tr-TR" sz="2400" dirty="0"/>
              <a:t> yapılmasını içerir. </a:t>
            </a:r>
          </a:p>
          <a:p>
            <a:pPr marL="457200" lvl="1" indent="0" algn="just">
              <a:buNone/>
            </a:pPr>
            <a:endParaRPr lang="tr-TR" sz="2400" dirty="0"/>
          </a:p>
          <a:p>
            <a:pPr marL="0" indent="0" algn="just">
              <a:buNone/>
            </a:pPr>
            <a:r>
              <a:rPr lang="tr-TR" sz="2400" dirty="0"/>
              <a:t>  Yaşam zincirindeki her halka son derece önemli ve de gereklidir. </a:t>
            </a:r>
          </a:p>
          <a:p>
            <a:pPr marL="0" indent="0" algn="just">
              <a:buNone/>
            </a:pPr>
            <a:r>
              <a:rPr lang="tr-TR" sz="2400" dirty="0"/>
              <a:t>  Halkaların birinde olan eksiklik veya gecikme </a:t>
            </a:r>
            <a:r>
              <a:rPr lang="tr-TR" sz="2400" b="1" dirty="0"/>
              <a:t>Temel Yaşam </a:t>
            </a:r>
          </a:p>
          <a:p>
            <a:pPr marL="0" indent="0" algn="just">
              <a:buNone/>
            </a:pPr>
            <a:r>
              <a:rPr lang="tr-TR" sz="2400" b="1" dirty="0"/>
              <a:t>  Desteği </a:t>
            </a:r>
            <a:r>
              <a:rPr lang="tr-TR" sz="2400" dirty="0"/>
              <a:t>başarısını azaltarak hastanın hayatta kalma şansını azaltır.</a:t>
            </a:r>
          </a:p>
        </p:txBody>
      </p:sp>
      <p:pic>
        <p:nvPicPr>
          <p:cNvPr id="6" name="Resim 5">
            <a:extLst>
              <a:ext uri="{FF2B5EF4-FFF2-40B4-BE49-F238E27FC236}">
                <a16:creationId xmlns:a16="http://schemas.microsoft.com/office/drawing/2014/main" id="{2E97839E-7318-4123-8668-DCAF874BD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116632"/>
            <a:ext cx="954024" cy="617802"/>
          </a:xfrm>
          <a:prstGeom prst="rect">
            <a:avLst/>
          </a:prstGeom>
        </p:spPr>
      </p:pic>
    </p:spTree>
    <p:extLst>
      <p:ext uri="{BB962C8B-B14F-4D97-AF65-F5344CB8AC3E}">
        <p14:creationId xmlns:p14="http://schemas.microsoft.com/office/powerpoint/2010/main" val="452526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B0CE3ED-30F6-4FE2-A8ED-C185F58F713B}"/>
              </a:ext>
            </a:extLst>
          </p:cNvPr>
          <p:cNvSpPr/>
          <p:nvPr/>
        </p:nvSpPr>
        <p:spPr>
          <a:xfrm>
            <a:off x="0" y="0"/>
            <a:ext cx="9144000" cy="10079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6900" y="0"/>
            <a:ext cx="9144000" cy="1007950"/>
          </a:xfrm>
        </p:spPr>
        <p:txBody>
          <a:bodyPr>
            <a:normAutofit fontScale="90000"/>
          </a:bodyPr>
          <a:lstStyle/>
          <a:p>
            <a:pPr algn="l"/>
            <a:br>
              <a:rPr lang="tr-TR" sz="3200" dirty="0"/>
            </a:br>
            <a:r>
              <a:rPr lang="tr-TR" sz="4000" dirty="0"/>
              <a:t>                                Yaşam Zinciri</a:t>
            </a:r>
            <a:br>
              <a:rPr lang="tr-TR" sz="3200" dirty="0"/>
            </a:br>
            <a:endParaRPr lang="tr-TR" sz="3200" dirty="0"/>
          </a:p>
        </p:txBody>
      </p:sp>
      <p:pic>
        <p:nvPicPr>
          <p:cNvPr id="6" name="Resim 5">
            <a:extLst>
              <a:ext uri="{FF2B5EF4-FFF2-40B4-BE49-F238E27FC236}">
                <a16:creationId xmlns:a16="http://schemas.microsoft.com/office/drawing/2014/main" id="{2E97839E-7318-4123-8668-DCAF874BD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1991" y="166327"/>
            <a:ext cx="1042805" cy="675294"/>
          </a:xfrm>
          <a:prstGeom prst="rect">
            <a:avLst/>
          </a:prstGeom>
        </p:spPr>
      </p:pic>
      <p:pic>
        <p:nvPicPr>
          <p:cNvPr id="7" name="Resim 6">
            <a:extLst>
              <a:ext uri="{FF2B5EF4-FFF2-40B4-BE49-F238E27FC236}">
                <a16:creationId xmlns:a16="http://schemas.microsoft.com/office/drawing/2014/main" id="{5B3BF938-3F27-410E-8ECF-EAF0AAA55E37}"/>
              </a:ext>
            </a:extLst>
          </p:cNvPr>
          <p:cNvPicPr>
            <a:picLocks noChangeAspect="1"/>
          </p:cNvPicPr>
          <p:nvPr/>
        </p:nvPicPr>
        <p:blipFill>
          <a:blip r:embed="rId3"/>
          <a:stretch>
            <a:fillRect/>
          </a:stretch>
        </p:blipFill>
        <p:spPr>
          <a:xfrm>
            <a:off x="1043608" y="2132856"/>
            <a:ext cx="7200800" cy="2986640"/>
          </a:xfrm>
          <a:prstGeom prst="rect">
            <a:avLst/>
          </a:prstGeom>
        </p:spPr>
      </p:pic>
    </p:spTree>
    <p:extLst>
      <p:ext uri="{BB962C8B-B14F-4D97-AF65-F5344CB8AC3E}">
        <p14:creationId xmlns:p14="http://schemas.microsoft.com/office/powerpoint/2010/main" val="390693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2723A58-30B1-42B5-9CEA-E8331356F161}"/>
              </a:ext>
            </a:extLst>
          </p:cNvPr>
          <p:cNvSpPr/>
          <p:nvPr/>
        </p:nvSpPr>
        <p:spPr>
          <a:xfrm>
            <a:off x="8635" y="274638"/>
            <a:ext cx="9126732"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Başlık 1"/>
          <p:cNvSpPr>
            <a:spLocks noGrp="1"/>
          </p:cNvSpPr>
          <p:nvPr>
            <p:ph type="title"/>
          </p:nvPr>
        </p:nvSpPr>
        <p:spPr>
          <a:xfrm>
            <a:off x="8634" y="0"/>
            <a:ext cx="9135366" cy="1196752"/>
          </a:xfrm>
          <a:solidFill>
            <a:schemeClr val="accent1">
              <a:lumMod val="20000"/>
              <a:lumOff val="80000"/>
            </a:schemeClr>
          </a:solidFill>
        </p:spPr>
        <p:txBody>
          <a:bodyPr>
            <a:noAutofit/>
          </a:bodyPr>
          <a:lstStyle/>
          <a:p>
            <a:pPr algn="l"/>
            <a:r>
              <a:rPr lang="tr-TR" sz="3600" dirty="0">
                <a:solidFill>
                  <a:srgbClr val="000000"/>
                </a:solidFill>
                <a:ea typeface="Calibri" panose="020F0502020204030204" pitchFamily="34" charset="0"/>
                <a:cs typeface="Calibri" panose="020F0502020204030204" pitchFamily="34" charset="0"/>
              </a:rPr>
              <a:t> Erişkinlerde Temel Yaşam Desteği ve </a:t>
            </a:r>
            <a:br>
              <a:rPr lang="tr-TR" sz="3600" dirty="0">
                <a:solidFill>
                  <a:srgbClr val="000000"/>
                </a:solidFill>
                <a:ea typeface="Calibri" panose="020F0502020204030204" pitchFamily="34" charset="0"/>
                <a:cs typeface="Calibri" panose="020F0502020204030204" pitchFamily="34" charset="0"/>
              </a:rPr>
            </a:br>
            <a:r>
              <a:rPr lang="tr-TR" sz="3600" dirty="0">
                <a:solidFill>
                  <a:srgbClr val="000000"/>
                </a:solidFill>
                <a:ea typeface="Calibri" panose="020F0502020204030204" pitchFamily="34" charset="0"/>
                <a:cs typeface="Calibri" panose="020F0502020204030204" pitchFamily="34" charset="0"/>
              </a:rPr>
              <a:t> </a:t>
            </a:r>
            <a:r>
              <a:rPr lang="tr-TR" sz="3600" dirty="0" err="1">
                <a:solidFill>
                  <a:srgbClr val="000000"/>
                </a:solidFill>
                <a:ea typeface="Calibri" panose="020F0502020204030204" pitchFamily="34" charset="0"/>
                <a:cs typeface="Calibri" panose="020F0502020204030204" pitchFamily="34" charset="0"/>
              </a:rPr>
              <a:t>OED’nin</a:t>
            </a:r>
            <a:r>
              <a:rPr lang="tr-TR" sz="3600" dirty="0">
                <a:solidFill>
                  <a:srgbClr val="000000"/>
                </a:solidFill>
                <a:ea typeface="Calibri" panose="020F0502020204030204" pitchFamily="34" charset="0"/>
                <a:cs typeface="Calibri" panose="020F0502020204030204" pitchFamily="34" charset="0"/>
              </a:rPr>
              <a:t> Birlikte Uygulanması</a:t>
            </a:r>
            <a:endParaRPr lang="tr-TR" sz="3600" i="1" dirty="0">
              <a:cs typeface="Calibri" panose="020F0502020204030204" pitchFamily="34" charset="0"/>
            </a:endParaRPr>
          </a:p>
        </p:txBody>
      </p:sp>
      <p:pic>
        <p:nvPicPr>
          <p:cNvPr id="7" name="Resim 6">
            <a:extLst>
              <a:ext uri="{FF2B5EF4-FFF2-40B4-BE49-F238E27FC236}">
                <a16:creationId xmlns:a16="http://schemas.microsoft.com/office/drawing/2014/main" id="{633E84EC-D717-4C82-B61E-9BCD5AD80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a:extLst>
              <a:ext uri="{FF2B5EF4-FFF2-40B4-BE49-F238E27FC236}">
                <a16:creationId xmlns:a16="http://schemas.microsoft.com/office/drawing/2014/main" id="{9CD6669C-59C0-4730-A135-2731AAB05436}"/>
              </a:ext>
            </a:extLst>
          </p:cNvPr>
          <p:cNvPicPr>
            <a:picLocks noChangeAspect="1"/>
          </p:cNvPicPr>
          <p:nvPr/>
        </p:nvPicPr>
        <p:blipFill>
          <a:blip r:embed="rId3"/>
          <a:stretch>
            <a:fillRect/>
          </a:stretch>
        </p:blipFill>
        <p:spPr>
          <a:xfrm>
            <a:off x="265439" y="1556792"/>
            <a:ext cx="8676964" cy="5061736"/>
          </a:xfrm>
          <a:prstGeom prst="rect">
            <a:avLst/>
          </a:prstGeom>
        </p:spPr>
      </p:pic>
      <p:pic>
        <p:nvPicPr>
          <p:cNvPr id="3" name="Resim 2">
            <a:extLst>
              <a:ext uri="{FF2B5EF4-FFF2-40B4-BE49-F238E27FC236}">
                <a16:creationId xmlns:a16="http://schemas.microsoft.com/office/drawing/2014/main" id="{32587738-3E7F-4A29-8AF3-DAADA1E32956}"/>
              </a:ext>
            </a:extLst>
          </p:cNvPr>
          <p:cNvPicPr>
            <a:picLocks noChangeAspect="1"/>
          </p:cNvPicPr>
          <p:nvPr/>
        </p:nvPicPr>
        <p:blipFill>
          <a:blip r:embed="rId4"/>
          <a:stretch>
            <a:fillRect/>
          </a:stretch>
        </p:blipFill>
        <p:spPr>
          <a:xfrm>
            <a:off x="2155649" y="1196752"/>
            <a:ext cx="4896544" cy="360038"/>
          </a:xfrm>
          <a:prstGeom prst="rect">
            <a:avLst/>
          </a:prstGeom>
        </p:spPr>
      </p:pic>
    </p:spTree>
    <p:extLst>
      <p:ext uri="{BB962C8B-B14F-4D97-AF65-F5344CB8AC3E}">
        <p14:creationId xmlns:p14="http://schemas.microsoft.com/office/powerpoint/2010/main" val="838171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2B059990-AA58-4E47-8CD0-30A0FDA28C0E}"/>
              </a:ext>
            </a:extLst>
          </p:cNvPr>
          <p:cNvSpPr/>
          <p:nvPr/>
        </p:nvSpPr>
        <p:spPr>
          <a:xfrm>
            <a:off x="0" y="1"/>
            <a:ext cx="9144000" cy="11967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8633" y="44625"/>
            <a:ext cx="9121614" cy="1152128"/>
          </a:xfrm>
        </p:spPr>
        <p:txBody>
          <a:bodyPr>
            <a:normAutofit/>
          </a:bodyPr>
          <a:lstStyle/>
          <a:p>
            <a:pPr algn="l"/>
            <a:r>
              <a:rPr lang="tr-TR" sz="2800" b="1" dirty="0"/>
              <a:t> </a:t>
            </a:r>
            <a:r>
              <a:rPr lang="tr-TR" sz="3600" dirty="0"/>
              <a:t>Amaç ve Öğrenim Hedefleri</a:t>
            </a:r>
          </a:p>
        </p:txBody>
      </p:sp>
      <p:sp>
        <p:nvSpPr>
          <p:cNvPr id="3" name="İçerik Yer Tutucusu 2"/>
          <p:cNvSpPr>
            <a:spLocks noGrp="1"/>
          </p:cNvSpPr>
          <p:nvPr>
            <p:ph idx="1"/>
          </p:nvPr>
        </p:nvSpPr>
        <p:spPr>
          <a:xfrm>
            <a:off x="179512" y="1291758"/>
            <a:ext cx="8950735" cy="5566242"/>
          </a:xfrm>
        </p:spPr>
        <p:txBody>
          <a:bodyPr>
            <a:noAutofit/>
          </a:bodyPr>
          <a:lstStyle/>
          <a:p>
            <a:pPr marL="0" indent="0">
              <a:buNone/>
            </a:pPr>
            <a:endParaRPr lang="tr-TR" sz="1200" b="1" dirty="0"/>
          </a:p>
          <a:p>
            <a:pPr marL="0" indent="0">
              <a:buNone/>
            </a:pPr>
            <a:r>
              <a:rPr lang="tr-TR" sz="2400" b="1" dirty="0"/>
              <a:t>Amaç;</a:t>
            </a:r>
          </a:p>
          <a:p>
            <a:pPr marL="0" indent="0" algn="just">
              <a:buNone/>
            </a:pPr>
            <a:r>
              <a:rPr lang="tr-TR" sz="2400" dirty="0"/>
              <a:t>Katılımcılar solunumu ve kalbi duran kişide otomatik </a:t>
            </a:r>
            <a:r>
              <a:rPr lang="tr-TR" sz="2400" dirty="0" err="1"/>
              <a:t>eksternal</a:t>
            </a:r>
            <a:r>
              <a:rPr lang="tr-TR" sz="2400" dirty="0"/>
              <a:t> </a:t>
            </a:r>
            <a:r>
              <a:rPr lang="tr-TR" sz="2400" dirty="0" err="1"/>
              <a:t>defibrilatör</a:t>
            </a:r>
            <a:r>
              <a:rPr lang="tr-TR" sz="2400" dirty="0"/>
              <a:t> (OED) kullanabilecek ve temel yaşam desteği uygulayabileceklerdir.</a:t>
            </a:r>
          </a:p>
          <a:p>
            <a:pPr marL="0" indent="0" algn="just">
              <a:buNone/>
            </a:pPr>
            <a:endParaRPr lang="tr-TR" sz="2400" dirty="0"/>
          </a:p>
          <a:p>
            <a:pPr marL="0" lvl="0" indent="0" algn="just">
              <a:buNone/>
            </a:pPr>
            <a:r>
              <a:rPr lang="tr-TR" sz="2400" b="1" dirty="0"/>
              <a:t>Öğrenim Hedefleri;</a:t>
            </a:r>
            <a:r>
              <a:rPr lang="tr-TR" sz="2400" dirty="0"/>
              <a:t> </a:t>
            </a:r>
          </a:p>
          <a:p>
            <a:pPr lvl="0" algn="just"/>
            <a:r>
              <a:rPr lang="tr-TR" sz="2400" dirty="0" err="1"/>
              <a:t>OED’nin</a:t>
            </a:r>
            <a:r>
              <a:rPr lang="tr-TR" sz="2400" dirty="0"/>
              <a:t> tanımını söyleyebilmeli.</a:t>
            </a:r>
          </a:p>
          <a:p>
            <a:pPr lvl="0" algn="just"/>
            <a:r>
              <a:rPr lang="tr-TR" sz="2400" dirty="0" err="1"/>
              <a:t>OED’nin</a:t>
            </a:r>
            <a:r>
              <a:rPr lang="tr-TR" sz="2400" dirty="0"/>
              <a:t> önemini söyleyebilmeli.</a:t>
            </a:r>
          </a:p>
          <a:p>
            <a:pPr lvl="0" algn="just"/>
            <a:r>
              <a:rPr lang="tr-TR" sz="2400" dirty="0" err="1"/>
              <a:t>OED’nin</a:t>
            </a:r>
            <a:r>
              <a:rPr lang="tr-TR" sz="2400" dirty="0"/>
              <a:t> çalışma prensibini söyleyebilmeli.</a:t>
            </a:r>
          </a:p>
          <a:p>
            <a:pPr lvl="0" algn="just"/>
            <a:r>
              <a:rPr lang="tr-TR" sz="2400" dirty="0"/>
              <a:t>OED kullanımında dikkat edilecekleri sayabilmeli.</a:t>
            </a:r>
          </a:p>
          <a:p>
            <a:pPr marL="0" indent="0">
              <a:buNone/>
            </a:pPr>
            <a:endParaRPr lang="tr-TR" sz="2400" b="1" dirty="0"/>
          </a:p>
        </p:txBody>
      </p:sp>
      <p:pic>
        <p:nvPicPr>
          <p:cNvPr id="6" name="Resim 5">
            <a:extLst>
              <a:ext uri="{FF2B5EF4-FFF2-40B4-BE49-F238E27FC236}">
                <a16:creationId xmlns:a16="http://schemas.microsoft.com/office/drawing/2014/main" id="{4CBE8C88-A97F-47B6-A895-C3E440F3D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732809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2723A58-30B1-42B5-9CEA-E8331356F161}"/>
              </a:ext>
            </a:extLst>
          </p:cNvPr>
          <p:cNvSpPr/>
          <p:nvPr/>
        </p:nvSpPr>
        <p:spPr>
          <a:xfrm>
            <a:off x="8635" y="274638"/>
            <a:ext cx="9126732"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556792"/>
            <a:ext cx="5949943" cy="4993281"/>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1-</a:t>
            </a:r>
            <a:r>
              <a:rPr lang="tr-TR" sz="2400" dirty="0"/>
              <a:t>İlkyardımcı</a:t>
            </a:r>
            <a:r>
              <a:rPr lang="tr-TR" sz="2400" b="1" dirty="0"/>
              <a:t> </a:t>
            </a:r>
            <a:r>
              <a:rPr lang="tr-TR" sz="2400" dirty="0"/>
              <a:t>hasta/yaralının ve kendi güvenliğini sağlar. </a:t>
            </a:r>
          </a:p>
          <a:p>
            <a:pPr marL="0" lvl="0" indent="0" algn="just">
              <a:buNone/>
            </a:pPr>
            <a:endParaRPr lang="tr-TR" sz="2400" dirty="0"/>
          </a:p>
          <a:p>
            <a:pPr marL="0" lvl="0" indent="0" algn="just">
              <a:buNone/>
            </a:pPr>
            <a:r>
              <a:rPr lang="tr-TR" sz="2400" b="1" dirty="0"/>
              <a:t>2-</a:t>
            </a:r>
            <a:r>
              <a:rPr lang="tr-TR" sz="2400" dirty="0"/>
              <a:t>Gerekli ve mümkünse uygulama başlamadan önce hasta/yaralıyı güvenli bir alana taşır. </a:t>
            </a:r>
          </a:p>
          <a:p>
            <a:pPr marL="0" lvl="0" indent="0" algn="just">
              <a:buNone/>
            </a:pPr>
            <a:endParaRPr lang="tr-TR" sz="2400" dirty="0"/>
          </a:p>
          <a:p>
            <a:pPr marL="0" lvl="0" indent="0" algn="just">
              <a:buNone/>
            </a:pPr>
            <a:r>
              <a:rPr lang="tr-TR" sz="2400" b="1" dirty="0"/>
              <a:t>3-</a:t>
            </a:r>
            <a:r>
              <a:rPr lang="tr-TR" sz="2400" dirty="0"/>
              <a:t>Hasta/yaralının omuzlarına hafifçe dokunup yüksek sesle “iyi misiniz?” diye sorarak yanıtı (bilinci) kontrol eder. </a:t>
            </a:r>
          </a:p>
        </p:txBody>
      </p:sp>
      <p:sp>
        <p:nvSpPr>
          <p:cNvPr id="5" name="Başlık 1"/>
          <p:cNvSpPr>
            <a:spLocks noGrp="1"/>
          </p:cNvSpPr>
          <p:nvPr>
            <p:ph type="title"/>
          </p:nvPr>
        </p:nvSpPr>
        <p:spPr>
          <a:xfrm>
            <a:off x="8634" y="0"/>
            <a:ext cx="9135366" cy="1196752"/>
          </a:xfrm>
          <a:solidFill>
            <a:schemeClr val="accent1">
              <a:lumMod val="20000"/>
              <a:lumOff val="80000"/>
            </a:schemeClr>
          </a:solidFill>
        </p:spPr>
        <p:txBody>
          <a:bodyPr>
            <a:noAutofit/>
          </a:bodyPr>
          <a:lstStyle/>
          <a:p>
            <a:pPr algn="l"/>
            <a:r>
              <a:rPr lang="tr-TR" sz="3600" dirty="0">
                <a:solidFill>
                  <a:srgbClr val="000000"/>
                </a:solidFill>
                <a:ea typeface="Calibri" panose="020F0502020204030204" pitchFamily="34" charset="0"/>
                <a:cs typeface="Calibri" panose="020F0502020204030204" pitchFamily="34" charset="0"/>
              </a:rPr>
              <a:t> Erişkinlerde Temel Yaşam Desteği ve </a:t>
            </a:r>
            <a:br>
              <a:rPr lang="tr-TR" sz="3600" dirty="0">
                <a:solidFill>
                  <a:srgbClr val="000000"/>
                </a:solidFill>
                <a:ea typeface="Calibri" panose="020F0502020204030204" pitchFamily="34" charset="0"/>
                <a:cs typeface="Calibri" panose="020F0502020204030204" pitchFamily="34" charset="0"/>
              </a:rPr>
            </a:br>
            <a:r>
              <a:rPr lang="tr-TR" sz="3600" dirty="0">
                <a:solidFill>
                  <a:srgbClr val="000000"/>
                </a:solidFill>
                <a:ea typeface="Calibri" panose="020F0502020204030204" pitchFamily="34" charset="0"/>
                <a:cs typeface="Calibri" panose="020F0502020204030204" pitchFamily="34" charset="0"/>
              </a:rPr>
              <a:t> </a:t>
            </a:r>
            <a:r>
              <a:rPr lang="tr-TR" sz="3600" dirty="0" err="1">
                <a:solidFill>
                  <a:srgbClr val="000000"/>
                </a:solidFill>
                <a:ea typeface="Calibri" panose="020F0502020204030204" pitchFamily="34" charset="0"/>
                <a:cs typeface="Calibri" panose="020F0502020204030204" pitchFamily="34" charset="0"/>
              </a:rPr>
              <a:t>OED’nin</a:t>
            </a:r>
            <a:r>
              <a:rPr lang="tr-TR" sz="3600" dirty="0">
                <a:solidFill>
                  <a:srgbClr val="000000"/>
                </a:solidFill>
                <a:ea typeface="Calibri" panose="020F0502020204030204" pitchFamily="34" charset="0"/>
                <a:cs typeface="Calibri" panose="020F0502020204030204" pitchFamily="34" charset="0"/>
              </a:rPr>
              <a:t> Birlikte Uygulanması</a:t>
            </a:r>
            <a:endParaRPr lang="tr-TR" sz="3600" i="1" dirty="0">
              <a:cs typeface="Calibri" panose="020F0502020204030204" pitchFamily="34" charset="0"/>
            </a:endParaRPr>
          </a:p>
        </p:txBody>
      </p:sp>
      <p:pic>
        <p:nvPicPr>
          <p:cNvPr id="7" name="Resim 6">
            <a:extLst>
              <a:ext uri="{FF2B5EF4-FFF2-40B4-BE49-F238E27FC236}">
                <a16:creationId xmlns:a16="http://schemas.microsoft.com/office/drawing/2014/main" id="{633E84EC-D717-4C82-B61E-9BCD5AD80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70FFF89F-1B84-4C6B-9979-46D3046DD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9454" y="2420888"/>
            <a:ext cx="2976330" cy="2340260"/>
          </a:xfrm>
          <a:prstGeom prst="rect">
            <a:avLst/>
          </a:prstGeom>
        </p:spPr>
      </p:pic>
    </p:spTree>
    <p:extLst>
      <p:ext uri="{BB962C8B-B14F-4D97-AF65-F5344CB8AC3E}">
        <p14:creationId xmlns:p14="http://schemas.microsoft.com/office/powerpoint/2010/main" val="333643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73DDBAEE-42DB-498E-93D1-C0E3F2581005}"/>
              </a:ext>
            </a:extLst>
          </p:cNvPr>
          <p:cNvSpPr/>
          <p:nvPr/>
        </p:nvSpPr>
        <p:spPr>
          <a:xfrm>
            <a:off x="1" y="0"/>
            <a:ext cx="9135122" cy="10761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rgbClr val="000000"/>
                </a:solidFill>
                <a:latin typeface="+mj-lt"/>
                <a:ea typeface="Calibri" panose="020F0502020204030204" pitchFamily="34" charset="0"/>
                <a:cs typeface="Geogrotesque-Light"/>
              </a:rPr>
              <a:t> Erişkinlerde Temel Yaşam Desteği ve </a:t>
            </a:r>
          </a:p>
          <a:p>
            <a:r>
              <a:rPr lang="tr-TR" sz="3600" dirty="0">
                <a:solidFill>
                  <a:srgbClr val="000000"/>
                </a:solidFill>
                <a:latin typeface="+mj-lt"/>
                <a:ea typeface="Calibri" panose="020F0502020204030204" pitchFamily="34" charset="0"/>
                <a:cs typeface="Geogrotesque-Light"/>
              </a:rPr>
              <a:t> </a:t>
            </a:r>
            <a:r>
              <a:rPr lang="tr-TR" sz="3600" dirty="0" err="1">
                <a:solidFill>
                  <a:srgbClr val="000000"/>
                </a:solidFill>
                <a:latin typeface="+mj-lt"/>
                <a:ea typeface="Calibri" panose="020F0502020204030204" pitchFamily="34" charset="0"/>
                <a:cs typeface="Geogrotesque-Light"/>
              </a:rPr>
              <a:t>OED’nin</a:t>
            </a:r>
            <a:r>
              <a:rPr lang="tr-TR" sz="3600" dirty="0">
                <a:solidFill>
                  <a:srgbClr val="000000"/>
                </a:solidFill>
                <a:latin typeface="+mj-lt"/>
                <a:ea typeface="Calibri" panose="020F0502020204030204" pitchFamily="34" charset="0"/>
                <a:cs typeface="Geogrotesque-Light"/>
              </a:rPr>
              <a:t> Birlikte Uygulanması</a:t>
            </a:r>
            <a:endParaRPr lang="tr-TR" sz="3600" dirty="0">
              <a:latin typeface="+mj-lt"/>
            </a:endParaRPr>
          </a:p>
        </p:txBody>
      </p:sp>
      <p:sp>
        <p:nvSpPr>
          <p:cNvPr id="4" name="İçerik Yer Tutucusu 2"/>
          <p:cNvSpPr txBox="1">
            <a:spLocks/>
          </p:cNvSpPr>
          <p:nvPr/>
        </p:nvSpPr>
        <p:spPr>
          <a:xfrm>
            <a:off x="179512" y="1296140"/>
            <a:ext cx="5688632" cy="538942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4-a) Hasta/yaralı yanıtlı (bilinci yerinde) ise; </a:t>
            </a:r>
          </a:p>
          <a:p>
            <a:pPr lvl="0" algn="just"/>
            <a:r>
              <a:rPr lang="tr-TR" sz="2400" dirty="0"/>
              <a:t>112 acil yardım numarasını arar veya aratır.</a:t>
            </a:r>
          </a:p>
          <a:p>
            <a:pPr lvl="0" algn="just"/>
            <a:r>
              <a:rPr lang="tr-TR" sz="2400" dirty="0"/>
              <a:t>Arama sırasında telefonun hoparlörünü açar ve telefondaki sağlık görevlisinin direktiflerini dinler.</a:t>
            </a:r>
          </a:p>
          <a:p>
            <a:pPr lvl="0" algn="just"/>
            <a:r>
              <a:rPr lang="tr-TR" sz="2400" dirty="0"/>
              <a:t>Hasta/yaralının yanına diz çöker.</a:t>
            </a:r>
          </a:p>
          <a:p>
            <a:pPr lvl="0" algn="just"/>
            <a:r>
              <a:rPr lang="tr-TR" sz="2400" dirty="0"/>
              <a:t>Hasta/yaralının boyun ve göğsünü saran sıkı giysileri gevşetir.</a:t>
            </a:r>
          </a:p>
          <a:p>
            <a:pPr lvl="0" algn="just"/>
            <a:r>
              <a:rPr lang="tr-TR" sz="2400" dirty="0"/>
              <a:t>Sağlık ekibi gelinceye kadar tehlike yaratmadığı müddetçe hasta/yaralıyı bulunduğu pozisyonda bırakır ve düzenli aralıkla kontrol eder.</a:t>
            </a:r>
          </a:p>
        </p:txBody>
      </p:sp>
      <p:pic>
        <p:nvPicPr>
          <p:cNvPr id="8" name="Resim 7">
            <a:extLst>
              <a:ext uri="{FF2B5EF4-FFF2-40B4-BE49-F238E27FC236}">
                <a16:creationId xmlns:a16="http://schemas.microsoft.com/office/drawing/2014/main" id="{C360CFDD-596D-40C5-AFCE-AA2636555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4"/>
          <a:stretch>
            <a:fillRect/>
          </a:stretch>
        </p:blipFill>
        <p:spPr>
          <a:xfrm>
            <a:off x="6084168" y="1667739"/>
            <a:ext cx="2721547" cy="2216683"/>
          </a:xfrm>
          <a:prstGeom prst="rect">
            <a:avLst/>
          </a:prstGeom>
        </p:spPr>
      </p:pic>
      <p:pic>
        <p:nvPicPr>
          <p:cNvPr id="10" name="Resim 9">
            <a:extLst>
              <a:ext uri="{FF2B5EF4-FFF2-40B4-BE49-F238E27FC236}">
                <a16:creationId xmlns:a16="http://schemas.microsoft.com/office/drawing/2014/main" id="{1B95FBB3-A0F3-48BA-B27E-8CFC16BFB9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7" y="4149080"/>
            <a:ext cx="2721547" cy="2041160"/>
          </a:xfrm>
          <a:prstGeom prst="rect">
            <a:avLst/>
          </a:prstGeom>
        </p:spPr>
      </p:pic>
    </p:spTree>
    <p:extLst>
      <p:ext uri="{BB962C8B-B14F-4D97-AF65-F5344CB8AC3E}">
        <p14:creationId xmlns:p14="http://schemas.microsoft.com/office/powerpoint/2010/main" val="1120015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7AD0E0-A645-480F-A1CD-E9A4384829DC}"/>
              </a:ext>
            </a:extLst>
          </p:cNvPr>
          <p:cNvSpPr/>
          <p:nvPr/>
        </p:nvSpPr>
        <p:spPr>
          <a:xfrm>
            <a:off x="-8632" y="1"/>
            <a:ext cx="9143999" cy="1268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560489"/>
            <a:ext cx="8761913" cy="4532807"/>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4-b</a:t>
            </a:r>
            <a:r>
              <a:rPr lang="tr-TR" sz="2400" dirty="0"/>
              <a:t>)</a:t>
            </a:r>
            <a:r>
              <a:rPr lang="tr-TR" sz="2400" b="1" dirty="0"/>
              <a:t>Hasta/yaralı yanıtsız (bilinci yerinde değil) ise;</a:t>
            </a:r>
          </a:p>
          <a:p>
            <a:pPr marL="0" lvl="0" indent="0" algn="just">
              <a:buNone/>
            </a:pPr>
            <a:r>
              <a:rPr lang="tr-TR" sz="2400" b="1" dirty="0"/>
              <a:t>İlkyardımcı tek başına ise;</a:t>
            </a:r>
          </a:p>
          <a:p>
            <a:pPr lvl="0"/>
            <a:r>
              <a:rPr lang="tr-TR" sz="2400" dirty="0"/>
              <a:t>Hemen etrafına seslenir ve yardım ister.</a:t>
            </a:r>
          </a:p>
          <a:p>
            <a:pPr lvl="0"/>
            <a:r>
              <a:rPr lang="tr-TR" sz="2400" dirty="0"/>
              <a:t>Yardım çağrısına karşılık veren birisi olursa 112 acil yardım numarasını aramasını ve OED cihazını getirmesini ister.</a:t>
            </a:r>
          </a:p>
          <a:p>
            <a:pPr lvl="0"/>
            <a:r>
              <a:rPr lang="tr-TR" sz="2400" dirty="0"/>
              <a:t>Yardım çağrısına karşılık veren birisi yoksa 112 acil yardım numarasını kendisi arar.</a:t>
            </a:r>
          </a:p>
          <a:p>
            <a:r>
              <a:rPr lang="tr-TR" sz="2400" dirty="0"/>
              <a:t>Arama sırasında telefonun hoparlörünü açar ve telefondaki sağlık görevlisinin direktiflerini dinler.</a:t>
            </a:r>
          </a:p>
        </p:txBody>
      </p:sp>
      <p:sp>
        <p:nvSpPr>
          <p:cNvPr id="5" name="Başlık 1"/>
          <p:cNvSpPr>
            <a:spLocks noGrp="1"/>
          </p:cNvSpPr>
          <p:nvPr>
            <p:ph type="title"/>
          </p:nvPr>
        </p:nvSpPr>
        <p:spPr>
          <a:xfrm>
            <a:off x="-8632" y="1"/>
            <a:ext cx="9161510" cy="1268760"/>
          </a:xfrm>
          <a:solidFill>
            <a:schemeClr val="accent1">
              <a:lumMod val="20000"/>
              <a:lumOff val="80000"/>
            </a:schemeClr>
          </a:solidFill>
        </p:spPr>
        <p:txBody>
          <a:bodyPr>
            <a:normAutofit fontScale="90000"/>
          </a:bodyPr>
          <a:lstStyle/>
          <a:p>
            <a:pPr lvl="0" algn="l">
              <a:spcBef>
                <a:spcPts val="0"/>
              </a:spcBef>
            </a:pPr>
            <a:br>
              <a:rPr lang="tr-TR" sz="4000" dirty="0">
                <a:solidFill>
                  <a:srgbClr val="000000"/>
                </a:solidFill>
                <a:ea typeface="Calibri" panose="020F0502020204030204" pitchFamily="34" charset="0"/>
                <a:cs typeface="Geogrotesque-Light"/>
              </a:rPr>
            </a:br>
            <a:r>
              <a:rPr lang="tr-TR" sz="4000" dirty="0">
                <a:solidFill>
                  <a:srgbClr val="000000"/>
                </a:solidFill>
                <a:ea typeface="Calibri" panose="020F0502020204030204" pitchFamily="34" charset="0"/>
                <a:cs typeface="Geogrotesque-Light"/>
              </a:rPr>
              <a:t>Erişkinlerde Temel Yaşam Desteği ve </a:t>
            </a:r>
            <a:br>
              <a:rPr lang="tr-TR" sz="4000" dirty="0">
                <a:solidFill>
                  <a:srgbClr val="000000"/>
                </a:solidFill>
                <a:ea typeface="Calibri" panose="020F0502020204030204" pitchFamily="34" charset="0"/>
                <a:cs typeface="Geogrotesque-Light"/>
              </a:rPr>
            </a:br>
            <a:r>
              <a:rPr lang="tr-TR" sz="4000" dirty="0" err="1">
                <a:solidFill>
                  <a:srgbClr val="000000"/>
                </a:solidFill>
                <a:ea typeface="Calibri" panose="020F0502020204030204" pitchFamily="34" charset="0"/>
                <a:cs typeface="Geogrotesque-Light"/>
              </a:rPr>
              <a:t>OED’nin</a:t>
            </a:r>
            <a:r>
              <a:rPr lang="tr-TR" sz="4000" dirty="0">
                <a:solidFill>
                  <a:srgbClr val="000000"/>
                </a:solidFill>
                <a:ea typeface="Calibri" panose="020F0502020204030204" pitchFamily="34" charset="0"/>
                <a:cs typeface="Geogrotesque-Light"/>
              </a:rPr>
              <a:t> Birlikte Uygulanması</a:t>
            </a:r>
            <a:br>
              <a:rPr lang="tr-TR" sz="1800" b="1" dirty="0">
                <a:solidFill>
                  <a:prstClr val="white"/>
                </a:solidFill>
                <a:ea typeface="+mn-ea"/>
                <a:cs typeface="+mn-cs"/>
              </a:rPr>
            </a:br>
            <a:endParaRPr lang="tr-TR" sz="1800" dirty="0">
              <a:solidFill>
                <a:prstClr val="white"/>
              </a:solidFill>
              <a:ea typeface="+mn-ea"/>
              <a:cs typeface="+mn-cs"/>
            </a:endParaRPr>
          </a:p>
        </p:txBody>
      </p:sp>
      <p:pic>
        <p:nvPicPr>
          <p:cNvPr id="7" name="Resim 6">
            <a:extLst>
              <a:ext uri="{FF2B5EF4-FFF2-40B4-BE49-F238E27FC236}">
                <a16:creationId xmlns:a16="http://schemas.microsoft.com/office/drawing/2014/main" id="{EDF8E685-D0A0-4125-9F85-E8EEE737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44437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E9EC48-883B-44FF-A8EE-8BCCA871BF08}"/>
              </a:ext>
            </a:extLst>
          </p:cNvPr>
          <p:cNvSpPr/>
          <p:nvPr/>
        </p:nvSpPr>
        <p:spPr>
          <a:xfrm>
            <a:off x="13753" y="291728"/>
            <a:ext cx="9121613" cy="9770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84784"/>
            <a:ext cx="8172711" cy="5107607"/>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4-b</a:t>
            </a:r>
            <a:r>
              <a:rPr lang="tr-TR" sz="2400" dirty="0"/>
              <a:t>) </a:t>
            </a:r>
            <a:r>
              <a:rPr lang="tr-TR" sz="2400" b="1" dirty="0"/>
              <a:t>Hasta/yaralı yanıtsız (bilinci yerinde değil) ise;</a:t>
            </a:r>
          </a:p>
          <a:p>
            <a:pPr marL="457200" lvl="1" indent="0" algn="just">
              <a:buNone/>
            </a:pPr>
            <a:r>
              <a:rPr lang="tr-TR" sz="2400" b="1" dirty="0"/>
              <a:t>İki veya daha fazla kişi varsa;</a:t>
            </a:r>
          </a:p>
          <a:p>
            <a:pPr marL="457200" lvl="1" indent="0" algn="just">
              <a:buNone/>
            </a:pPr>
            <a:endParaRPr lang="tr-TR" sz="2000" dirty="0"/>
          </a:p>
          <a:p>
            <a:r>
              <a:rPr lang="tr-TR" sz="2400" dirty="0"/>
              <a:t>İlk yardımcılardan biri hasta/yaralıya yardım eder, ikincisi 112 acil yardım numarasını arar ve OED cihazını getirir.</a:t>
            </a:r>
          </a:p>
        </p:txBody>
      </p:sp>
      <p:sp>
        <p:nvSpPr>
          <p:cNvPr id="5" name="Başlık 1"/>
          <p:cNvSpPr>
            <a:spLocks noGrp="1"/>
          </p:cNvSpPr>
          <p:nvPr>
            <p:ph type="title"/>
          </p:nvPr>
        </p:nvSpPr>
        <p:spPr>
          <a:xfrm>
            <a:off x="8634" y="1"/>
            <a:ext cx="9135366" cy="1268758"/>
          </a:xfrm>
          <a:solidFill>
            <a:schemeClr val="accent1">
              <a:lumMod val="20000"/>
              <a:lumOff val="80000"/>
            </a:schemeClr>
          </a:solidFill>
        </p:spPr>
        <p:txBody>
          <a:bodyPr>
            <a:noAutofit/>
          </a:bodyPr>
          <a:lstStyle/>
          <a:p>
            <a:pPr lvl="2" algn="l" rtl="0">
              <a:spcBef>
                <a:spcPct val="0"/>
              </a:spcBef>
            </a:pPr>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81454846-9174-4DEB-84DF-F635992A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327155"/>
            <a:ext cx="948849" cy="614450"/>
          </a:xfrm>
          <a:prstGeom prst="rect">
            <a:avLst/>
          </a:prstGeom>
        </p:spPr>
      </p:pic>
    </p:spTree>
    <p:extLst>
      <p:ext uri="{BB962C8B-B14F-4D97-AF65-F5344CB8AC3E}">
        <p14:creationId xmlns:p14="http://schemas.microsoft.com/office/powerpoint/2010/main" val="357701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E1AAA1-97C3-4C1A-B0C2-FA51C4EAA4A9}"/>
              </a:ext>
            </a:extLst>
          </p:cNvPr>
          <p:cNvSpPr/>
          <p:nvPr/>
        </p:nvSpPr>
        <p:spPr>
          <a:xfrm>
            <a:off x="13753" y="291728"/>
            <a:ext cx="9121613" cy="880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12776"/>
            <a:ext cx="5832648" cy="5153496"/>
          </a:xfrm>
          <a:prstGeom prst="rect">
            <a:avLst/>
          </a:prstGeom>
          <a:solidFill>
            <a:schemeClr val="bg1"/>
          </a:solidFill>
          <a:ln>
            <a:solidFill>
              <a:schemeClr val="bg1"/>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600" b="1" dirty="0">
                <a:solidFill>
                  <a:srgbClr val="000000"/>
                </a:solidFill>
                <a:ea typeface="Calibri" panose="020F0502020204030204" pitchFamily="34" charset="0"/>
              </a:rPr>
              <a:t>5- Havayolu açıklığının değerlendirilmesi; </a:t>
            </a:r>
          </a:p>
          <a:p>
            <a:pPr marL="0" indent="0">
              <a:buNone/>
            </a:pPr>
            <a:endParaRPr lang="tr-TR" sz="2400" b="1" dirty="0"/>
          </a:p>
          <a:p>
            <a:pPr marL="0" indent="0" algn="just">
              <a:buNone/>
            </a:pPr>
            <a:r>
              <a:rPr lang="tr-TR" sz="2400" b="1" dirty="0"/>
              <a:t>1-</a:t>
            </a:r>
            <a:r>
              <a:rPr lang="tr-TR" sz="2400" dirty="0"/>
              <a:t>Hasta/yaralının ağız içini kontrol eder.</a:t>
            </a:r>
          </a:p>
          <a:p>
            <a:pPr marL="0" indent="0" algn="just">
              <a:buNone/>
            </a:pPr>
            <a:endParaRPr lang="tr-TR" sz="2400" dirty="0"/>
          </a:p>
          <a:p>
            <a:pPr marL="0" indent="0" algn="just">
              <a:buNone/>
            </a:pPr>
            <a:r>
              <a:rPr lang="tr-TR" sz="2400" b="1" dirty="0"/>
              <a:t>2-</a:t>
            </a:r>
            <a:r>
              <a:rPr lang="tr-TR" sz="2400" dirty="0"/>
              <a:t>Görünen bir yabancı cisim varsa, katı bir cisimse ve çıkarabileceğinden emin ise parmak süpürme hareketi ile tek hamlede çıkarmaya çalışır.</a:t>
            </a:r>
          </a:p>
          <a:p>
            <a:pPr marL="0" indent="0" algn="just">
              <a:buNone/>
            </a:pPr>
            <a:endParaRPr lang="tr-TR" sz="2400" dirty="0"/>
          </a:p>
          <a:p>
            <a:pPr marL="0" indent="0" algn="just">
              <a:buNone/>
            </a:pPr>
            <a:r>
              <a:rPr lang="tr-TR" sz="2400" b="1" dirty="0"/>
              <a:t>3-</a:t>
            </a:r>
            <a:r>
              <a:rPr lang="tr-TR" sz="2400" dirty="0"/>
              <a:t>Ancak emin değilse dokunmaz ve kesinlikle arkaya doğru itmez. Rastgele parmak süpürme hareketini kullanmaktan kaçınır.</a:t>
            </a:r>
          </a:p>
          <a:p>
            <a:pPr marL="0" indent="0" algn="just">
              <a:buNone/>
            </a:pPr>
            <a:endParaRPr lang="tr-TR" sz="2400" dirty="0"/>
          </a:p>
          <a:p>
            <a:pPr marL="0" indent="0" algn="just">
              <a:buNone/>
            </a:pPr>
            <a:r>
              <a:rPr lang="tr-TR" sz="2400" b="1" dirty="0"/>
              <a:t>4-</a:t>
            </a:r>
            <a:r>
              <a:rPr lang="tr-TR" sz="2400" dirty="0"/>
              <a:t>Havayolu açıklığını baş geri çene yukarı manevrası ile (bir el ile başın alın bölgesi hafifçe geriye itilirken, diğer el il işaret ve orta parmaklar kullanılarak çene yukarı kaldırılır) sağlar.</a:t>
            </a:r>
          </a:p>
        </p:txBody>
      </p:sp>
      <p:sp>
        <p:nvSpPr>
          <p:cNvPr id="5" name="Başlık 1"/>
          <p:cNvSpPr>
            <a:spLocks noGrp="1"/>
          </p:cNvSpPr>
          <p:nvPr>
            <p:ph type="title"/>
          </p:nvPr>
        </p:nvSpPr>
        <p:spPr>
          <a:xfrm>
            <a:off x="8634" y="0"/>
            <a:ext cx="9135366" cy="1171871"/>
          </a:xfrm>
          <a:solidFill>
            <a:schemeClr val="accent1">
              <a:lumMod val="20000"/>
              <a:lumOff val="80000"/>
            </a:schemeClr>
          </a:solidFill>
        </p:spPr>
        <p:txBody>
          <a:bodyPr>
            <a:noAutofit/>
          </a:bodyPr>
          <a:lstStyle/>
          <a:p>
            <a:pPr lvl="2" algn="l" rtl="0">
              <a:spcBef>
                <a:spcPct val="0"/>
              </a:spcBef>
            </a:pPr>
            <a:r>
              <a:rPr lang="tr-TR" sz="2800" b="1" kern="1200" dirty="0">
                <a:solidFill>
                  <a:srgbClr val="000000"/>
                </a:solidFill>
                <a:latin typeface="Calibri"/>
                <a:ea typeface="Calibri" panose="020F0502020204030204" pitchFamily="34" charset="0"/>
                <a:cs typeface="Geogrotesque-Light"/>
              </a:rPr>
              <a:t> </a:t>
            </a:r>
            <a:r>
              <a:rPr lang="tr-TR" sz="3600" kern="1200" dirty="0">
                <a:solidFill>
                  <a:srgbClr val="000000"/>
                </a:solidFill>
                <a:latin typeface="Calibri"/>
                <a:ea typeface="Calibri" panose="020F0502020204030204" pitchFamily="34" charset="0"/>
                <a:cs typeface="Geogrotesque-Light"/>
              </a:rPr>
              <a:t>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8ACB1D52-E949-456D-83EC-3F41088EF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404663"/>
            <a:ext cx="1051071" cy="680647"/>
          </a:xfrm>
          <a:prstGeom prst="rect">
            <a:avLst/>
          </a:prstGeom>
        </p:spPr>
      </p:pic>
      <p:pic>
        <p:nvPicPr>
          <p:cNvPr id="2" name="Resim 1"/>
          <p:cNvPicPr>
            <a:picLocks noChangeAspect="1"/>
          </p:cNvPicPr>
          <p:nvPr/>
        </p:nvPicPr>
        <p:blipFill>
          <a:blip r:embed="rId3"/>
          <a:stretch>
            <a:fillRect/>
          </a:stretch>
        </p:blipFill>
        <p:spPr>
          <a:xfrm>
            <a:off x="6317768" y="2708920"/>
            <a:ext cx="2817598" cy="2088232"/>
          </a:xfrm>
          <a:prstGeom prst="rect">
            <a:avLst/>
          </a:prstGeom>
        </p:spPr>
      </p:pic>
    </p:spTree>
    <p:extLst>
      <p:ext uri="{BB962C8B-B14F-4D97-AF65-F5344CB8AC3E}">
        <p14:creationId xmlns:p14="http://schemas.microsoft.com/office/powerpoint/2010/main" val="1762073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5717B7-031F-4719-B5C9-49195D742DA8}"/>
              </a:ext>
            </a:extLst>
          </p:cNvPr>
          <p:cNvSpPr/>
          <p:nvPr/>
        </p:nvSpPr>
        <p:spPr>
          <a:xfrm>
            <a:off x="13753" y="291728"/>
            <a:ext cx="9121613" cy="9087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68760"/>
            <a:ext cx="5976664" cy="529751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ea typeface="Calibri" panose="020F0502020204030204" pitchFamily="34" charset="0"/>
                <a:cs typeface="Times New Roman" panose="02020603050405020304" pitchFamily="18" charset="0"/>
              </a:rPr>
              <a:t>Solunumun değerlendirilmesi; </a:t>
            </a:r>
            <a:endParaRPr lang="tr-TR" sz="2400" b="1" dirty="0"/>
          </a:p>
          <a:p>
            <a:pPr marL="0" indent="0" algn="just">
              <a:buNone/>
            </a:pPr>
            <a:r>
              <a:rPr lang="tr-TR" sz="2200" dirty="0"/>
              <a:t>Solunumu değerlendirmek için hasta/yaralının nefes alıp almadığını ve göğüs kafesinin hareket edip etmediğini kontrol eder.</a:t>
            </a:r>
            <a:endParaRPr lang="tr-TR" sz="2200" b="1" dirty="0"/>
          </a:p>
          <a:p>
            <a:pPr marL="0" indent="0">
              <a:buNone/>
            </a:pPr>
            <a:endParaRPr lang="tr-TR" sz="2000" b="1" dirty="0"/>
          </a:p>
          <a:p>
            <a:pPr marL="0" indent="0">
              <a:buNone/>
            </a:pPr>
            <a:r>
              <a:rPr lang="tr-TR" sz="2400" b="1" dirty="0"/>
              <a:t>Solunum varsa; </a:t>
            </a:r>
            <a:r>
              <a:rPr lang="tr-TR" sz="2200" dirty="0"/>
              <a:t>Hasta/yaralıyı bilinci yoksa derlenme pozisyonuna getirir ve 112 acil yardım numarası hala aranmamışsa arar ya da aratır.</a:t>
            </a:r>
          </a:p>
          <a:p>
            <a:pPr marL="0" indent="0">
              <a:buNone/>
            </a:pPr>
            <a:endParaRPr lang="tr-TR" sz="2000" dirty="0"/>
          </a:p>
          <a:p>
            <a:pPr marL="0" indent="0">
              <a:buNone/>
            </a:pPr>
            <a:endParaRPr lang="tr-TR" sz="2400" b="1" dirty="0"/>
          </a:p>
          <a:p>
            <a:pPr marL="0" indent="0">
              <a:buNone/>
            </a:pPr>
            <a:r>
              <a:rPr lang="tr-TR" sz="2400" b="1" dirty="0"/>
              <a:t>Solunum yoksa; </a:t>
            </a:r>
            <a:r>
              <a:rPr lang="tr-TR" sz="2200" dirty="0"/>
              <a:t>Temel Yaşam Desteğine başlar.</a:t>
            </a:r>
          </a:p>
        </p:txBody>
      </p:sp>
      <p:sp>
        <p:nvSpPr>
          <p:cNvPr id="6" name="Başlık 1"/>
          <p:cNvSpPr>
            <a:spLocks noGrp="1"/>
          </p:cNvSpPr>
          <p:nvPr>
            <p:ph type="title"/>
          </p:nvPr>
        </p:nvSpPr>
        <p:spPr>
          <a:xfrm>
            <a:off x="0" y="0"/>
            <a:ext cx="9144000" cy="1200485"/>
          </a:xfrm>
          <a:solidFill>
            <a:schemeClr val="accent1">
              <a:lumMod val="20000"/>
              <a:lumOff val="80000"/>
            </a:schemeClr>
          </a:solidFill>
        </p:spPr>
        <p:txBody>
          <a:bodyPr>
            <a:noAutofit/>
          </a:bodyPr>
          <a:lstStyle/>
          <a:p>
            <a:pPr lvl="2" algn="l" rtl="0">
              <a:spcBef>
                <a:spcPct val="0"/>
              </a:spcBef>
            </a:pPr>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8" name="Resim 7">
            <a:extLst>
              <a:ext uri="{FF2B5EF4-FFF2-40B4-BE49-F238E27FC236}">
                <a16:creationId xmlns:a16="http://schemas.microsoft.com/office/drawing/2014/main" id="{D9A0DBE1-316A-4C8D-8F32-D2B47D69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DD28289A-3B66-4052-A066-917A73438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2780928"/>
            <a:ext cx="2582362" cy="1665053"/>
          </a:xfrm>
          <a:prstGeom prst="rect">
            <a:avLst/>
          </a:prstGeom>
        </p:spPr>
      </p:pic>
      <p:pic>
        <p:nvPicPr>
          <p:cNvPr id="10" name="Resim 9">
            <a:extLst>
              <a:ext uri="{FF2B5EF4-FFF2-40B4-BE49-F238E27FC236}">
                <a16:creationId xmlns:a16="http://schemas.microsoft.com/office/drawing/2014/main" id="{57F77327-B249-4140-B306-6733D3F27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770" y="4687300"/>
            <a:ext cx="2627784" cy="1863811"/>
          </a:xfrm>
          <a:prstGeom prst="rect">
            <a:avLst/>
          </a:prstGeom>
        </p:spPr>
      </p:pic>
      <p:sp>
        <p:nvSpPr>
          <p:cNvPr id="3" name="Sağ Ayraç 2"/>
          <p:cNvSpPr/>
          <p:nvPr/>
        </p:nvSpPr>
        <p:spPr>
          <a:xfrm>
            <a:off x="5580112" y="4840409"/>
            <a:ext cx="648072" cy="1180879"/>
          </a:xfrm>
          <a:prstGeom prst="rightBrace">
            <a:avLst>
              <a:gd name="adj1" fmla="val 8333"/>
              <a:gd name="adj2" fmla="val 4906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Sağ Ayraç 4"/>
          <p:cNvSpPr/>
          <p:nvPr/>
        </p:nvSpPr>
        <p:spPr>
          <a:xfrm>
            <a:off x="5365079" y="3134808"/>
            <a:ext cx="864096" cy="1180879"/>
          </a:xfrm>
          <a:prstGeom prst="rightBrace">
            <a:avLst>
              <a:gd name="adj1" fmla="val 8333"/>
              <a:gd name="adj2" fmla="val 5300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p>
        </p:txBody>
      </p:sp>
    </p:spTree>
    <p:extLst>
      <p:ext uri="{BB962C8B-B14F-4D97-AF65-F5344CB8AC3E}">
        <p14:creationId xmlns:p14="http://schemas.microsoft.com/office/powerpoint/2010/main" val="2719904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291729"/>
            <a:ext cx="9121613" cy="8330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354486"/>
            <a:ext cx="8268203" cy="280831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07000"/>
              </a:lnSpc>
              <a:spcAft>
                <a:spcPts val="800"/>
              </a:spcAft>
              <a:buNone/>
            </a:pPr>
            <a:r>
              <a:rPr lang="tr-TR" sz="2400" b="1" dirty="0">
                <a:latin typeface="Times New Roman" panose="02020603050405020304" pitchFamily="18" charset="0"/>
                <a:ea typeface="Calibri" panose="020F0502020204030204" pitchFamily="34" charset="0"/>
                <a:cs typeface="Times New Roman" panose="02020603050405020304" pitchFamily="18" charset="0"/>
              </a:rPr>
              <a:t>6- </a:t>
            </a:r>
            <a:r>
              <a:rPr lang="tr-TR" sz="2400" b="1" dirty="0">
                <a:ea typeface="Calibri" panose="020F0502020204030204" pitchFamily="34" charset="0"/>
                <a:cs typeface="Times New Roman" panose="02020603050405020304" pitchFamily="18" charset="0"/>
              </a:rPr>
              <a:t>Göğüs basısı uygulanışı;</a:t>
            </a:r>
            <a:endParaRPr lang="tr-TR" sz="2400" b="1" dirty="0"/>
          </a:p>
          <a:p>
            <a:pPr marL="0" indent="0" algn="just">
              <a:buNone/>
            </a:pPr>
            <a:r>
              <a:rPr lang="tr-TR" sz="2400" b="1" dirty="0"/>
              <a:t>    6-a) Göğüs basısı yerinin tespiti</a:t>
            </a:r>
            <a:r>
              <a:rPr lang="tr-TR" sz="2400" b="1" u="sng" dirty="0"/>
              <a:t>;</a:t>
            </a:r>
          </a:p>
          <a:p>
            <a:pPr lvl="0"/>
            <a:r>
              <a:rPr lang="tr-TR" sz="2400" dirty="0"/>
              <a:t>Her iki elin işaret parmakları ile iman tahtasının alt ve üst ucunu tespit eder.</a:t>
            </a:r>
          </a:p>
          <a:p>
            <a:pPr lvl="0"/>
            <a:r>
              <a:rPr lang="tr-TR" sz="2400" dirty="0"/>
              <a:t>İşaret parmaklarını dikkate alarak başparmakları ile iman tahtasını iki eşit parçaya böler.</a:t>
            </a:r>
          </a:p>
        </p:txBody>
      </p:sp>
      <p:sp>
        <p:nvSpPr>
          <p:cNvPr id="5" name="Başlık 1"/>
          <p:cNvSpPr>
            <a:spLocks noGrp="1"/>
          </p:cNvSpPr>
          <p:nvPr>
            <p:ph type="title"/>
          </p:nvPr>
        </p:nvSpPr>
        <p:spPr>
          <a:xfrm>
            <a:off x="-1" y="0"/>
            <a:ext cx="9144001" cy="1196752"/>
          </a:xfrm>
          <a:solidFill>
            <a:schemeClr val="accent1">
              <a:lumMod val="20000"/>
              <a:lumOff val="80000"/>
            </a:schemeClr>
          </a:solidFill>
        </p:spPr>
        <p:txBody>
          <a:bodyPr>
            <a:noAutofit/>
          </a:bodyPr>
          <a:lstStyle/>
          <a:p>
            <a:pPr lvl="2"/>
            <a:r>
              <a:rPr lang="tr-TR" sz="3600" kern="1200" dirty="0">
                <a:solidFill>
                  <a:srgbClr val="000000"/>
                </a:solidFill>
                <a:latin typeface="+mj-lt"/>
                <a:ea typeface="Calibri" panose="020F0502020204030204" pitchFamily="34" charset="0"/>
                <a:cs typeface="Geogrotesque-Light"/>
              </a:rPr>
              <a:t>  Erişkinlerde Temel Yaşam Desteği ve </a:t>
            </a:r>
            <a:br>
              <a:rPr lang="tr-TR" sz="3600" kern="1200" dirty="0">
                <a:solidFill>
                  <a:srgbClr val="000000"/>
                </a:solidFill>
                <a:latin typeface="+mj-lt"/>
                <a:ea typeface="Calibri" panose="020F0502020204030204" pitchFamily="34" charset="0"/>
                <a:cs typeface="Geogrotesque-Light"/>
              </a:rPr>
            </a:br>
            <a:r>
              <a:rPr lang="tr-TR" sz="3600" kern="1200" dirty="0">
                <a:solidFill>
                  <a:srgbClr val="000000"/>
                </a:solidFill>
                <a:latin typeface="+mj-lt"/>
                <a:ea typeface="Calibri" panose="020F0502020204030204" pitchFamily="34" charset="0"/>
                <a:cs typeface="Geogrotesque-Light"/>
              </a:rPr>
              <a:t>  </a:t>
            </a:r>
            <a:r>
              <a:rPr lang="tr-TR" sz="3600" kern="1200" dirty="0" err="1">
                <a:solidFill>
                  <a:srgbClr val="000000"/>
                </a:solidFill>
                <a:latin typeface="+mj-lt"/>
                <a:ea typeface="Calibri" panose="020F0502020204030204" pitchFamily="34" charset="0"/>
                <a:cs typeface="Geogrotesque-Light"/>
              </a:rPr>
              <a:t>OED’nin</a:t>
            </a:r>
            <a:r>
              <a:rPr lang="tr-TR" sz="3600" kern="1200" dirty="0">
                <a:solidFill>
                  <a:srgbClr val="000000"/>
                </a:solidFill>
                <a:latin typeface="+mj-lt"/>
                <a:ea typeface="Calibri" panose="020F0502020204030204" pitchFamily="34" charset="0"/>
                <a:cs typeface="Geogrotesque-Light"/>
              </a:rPr>
              <a:t> Birlikte Uygulanması</a:t>
            </a:r>
            <a:endParaRPr lang="tr-TR" sz="3600" i="1" dirty="0">
              <a:latin typeface="+mj-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2704" y="372767"/>
            <a:ext cx="1106004" cy="716220"/>
          </a:xfrm>
          <a:prstGeom prst="rect">
            <a:avLst/>
          </a:prstGeom>
        </p:spPr>
      </p:pic>
      <p:pic>
        <p:nvPicPr>
          <p:cNvPr id="9" name="Resim 8">
            <a:extLst>
              <a:ext uri="{FF2B5EF4-FFF2-40B4-BE49-F238E27FC236}">
                <a16:creationId xmlns:a16="http://schemas.microsoft.com/office/drawing/2014/main" id="{560038DE-9CD2-47A5-895D-B0AC94FA4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4389214"/>
            <a:ext cx="2939610" cy="2043941"/>
          </a:xfrm>
          <a:prstGeom prst="rect">
            <a:avLst/>
          </a:prstGeom>
        </p:spPr>
      </p:pic>
      <p:pic>
        <p:nvPicPr>
          <p:cNvPr id="12" name="Resim 11">
            <a:extLst>
              <a:ext uri="{FF2B5EF4-FFF2-40B4-BE49-F238E27FC236}">
                <a16:creationId xmlns:a16="http://schemas.microsoft.com/office/drawing/2014/main" id="{ACDC4202-74CC-4127-BFE0-886F37DAC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10" y="4409677"/>
            <a:ext cx="2939610" cy="2032483"/>
          </a:xfrm>
          <a:prstGeom prst="rect">
            <a:avLst/>
          </a:prstGeom>
        </p:spPr>
      </p:pic>
    </p:spTree>
    <p:extLst>
      <p:ext uri="{BB962C8B-B14F-4D97-AF65-F5344CB8AC3E}">
        <p14:creationId xmlns:p14="http://schemas.microsoft.com/office/powerpoint/2010/main" val="2065472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0" y="0"/>
            <a:ext cx="9144000" cy="11247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rgbClr val="000000"/>
                </a:solidFill>
                <a:latin typeface="+mj-lt"/>
                <a:ea typeface="Calibri" panose="020F0502020204030204" pitchFamily="34" charset="0"/>
                <a:cs typeface="Geogrotesque-Light"/>
              </a:rPr>
              <a:t>  Erişkinlerde Temel Yaşam Desteği ve </a:t>
            </a:r>
          </a:p>
          <a:p>
            <a:r>
              <a:rPr lang="tr-TR" sz="3600" dirty="0">
                <a:solidFill>
                  <a:srgbClr val="000000"/>
                </a:solidFill>
                <a:latin typeface="+mj-lt"/>
                <a:ea typeface="Calibri" panose="020F0502020204030204" pitchFamily="34" charset="0"/>
                <a:cs typeface="Geogrotesque-Light"/>
              </a:rPr>
              <a:t>  </a:t>
            </a:r>
            <a:r>
              <a:rPr lang="tr-TR" sz="3600" dirty="0" err="1">
                <a:solidFill>
                  <a:srgbClr val="000000"/>
                </a:solidFill>
                <a:latin typeface="+mj-lt"/>
                <a:ea typeface="Calibri" panose="020F0502020204030204" pitchFamily="34" charset="0"/>
                <a:cs typeface="Geogrotesque-Light"/>
              </a:rPr>
              <a:t>OED’nin</a:t>
            </a:r>
            <a:r>
              <a:rPr lang="tr-TR" sz="3600" dirty="0">
                <a:solidFill>
                  <a:srgbClr val="000000"/>
                </a:solidFill>
                <a:latin typeface="+mj-lt"/>
                <a:ea typeface="Calibri" panose="020F0502020204030204" pitchFamily="34" charset="0"/>
                <a:cs typeface="Geogrotesque-Light"/>
              </a:rPr>
              <a:t> Birlikte Uygulanması</a:t>
            </a:r>
            <a:endParaRPr lang="tr-TR" sz="3600" dirty="0">
              <a:latin typeface="+mj-lt"/>
            </a:endParaRPr>
          </a:p>
        </p:txBody>
      </p:sp>
      <p:sp>
        <p:nvSpPr>
          <p:cNvPr id="4" name="İçerik Yer Tutucusu 2"/>
          <p:cNvSpPr txBox="1">
            <a:spLocks/>
          </p:cNvSpPr>
          <p:nvPr/>
        </p:nvSpPr>
        <p:spPr>
          <a:xfrm>
            <a:off x="0" y="1167400"/>
            <a:ext cx="8684187" cy="288032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   </a:t>
            </a:r>
          </a:p>
          <a:p>
            <a:pPr marL="0" indent="0">
              <a:buNone/>
            </a:pPr>
            <a:r>
              <a:rPr lang="tr-TR" sz="2400" b="1" dirty="0"/>
              <a:t> 6-a) Göğüs basısı yerinin tespiti;</a:t>
            </a:r>
          </a:p>
          <a:p>
            <a:pPr lvl="0"/>
            <a:r>
              <a:rPr lang="tr-TR" sz="2400" dirty="0"/>
              <a:t>Altta kalacak olan elin topuğunu iman tahtasının alt yarısına iman tahtasının alt ucunda yer alan çıkıntıdan uzak duracak şekilde yerleştirir.</a:t>
            </a:r>
          </a:p>
          <a:p>
            <a:pPr lvl="0"/>
            <a:r>
              <a:rPr lang="tr-TR" sz="2400" dirty="0"/>
              <a:t>Avuç içi ve parmaklarını göğüs kafesi ile temas ettirmez.</a:t>
            </a: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60648"/>
            <a:ext cx="989950" cy="641066"/>
          </a:xfrm>
          <a:prstGeom prst="rect">
            <a:avLst/>
          </a:prstGeom>
        </p:spPr>
      </p:pic>
      <p:pic>
        <p:nvPicPr>
          <p:cNvPr id="10" name="Resim 9">
            <a:extLst>
              <a:ext uri="{FF2B5EF4-FFF2-40B4-BE49-F238E27FC236}">
                <a16:creationId xmlns:a16="http://schemas.microsoft.com/office/drawing/2014/main" id="{82450BBD-8A68-476D-AE4E-9A4045DC2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672" y="4221088"/>
            <a:ext cx="2740749" cy="1923602"/>
          </a:xfrm>
          <a:prstGeom prst="rect">
            <a:avLst/>
          </a:prstGeom>
        </p:spPr>
      </p:pic>
      <p:pic>
        <p:nvPicPr>
          <p:cNvPr id="11" name="Resim 10">
            <a:extLst>
              <a:ext uri="{FF2B5EF4-FFF2-40B4-BE49-F238E27FC236}">
                <a16:creationId xmlns:a16="http://schemas.microsoft.com/office/drawing/2014/main" id="{EE689025-52C2-4691-9192-5009936E5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221088"/>
            <a:ext cx="2694252" cy="1923602"/>
          </a:xfrm>
          <a:prstGeom prst="rect">
            <a:avLst/>
          </a:prstGeom>
        </p:spPr>
      </p:pic>
    </p:spTree>
    <p:extLst>
      <p:ext uri="{BB962C8B-B14F-4D97-AF65-F5344CB8AC3E}">
        <p14:creationId xmlns:p14="http://schemas.microsoft.com/office/powerpoint/2010/main" val="5896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25388AC-63A3-4DF9-9C6A-C8D33697D414}"/>
              </a:ext>
            </a:extLst>
          </p:cNvPr>
          <p:cNvSpPr/>
          <p:nvPr/>
        </p:nvSpPr>
        <p:spPr>
          <a:xfrm>
            <a:off x="13753" y="291729"/>
            <a:ext cx="9121613" cy="8330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264899"/>
            <a:ext cx="8955854" cy="295618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   </a:t>
            </a:r>
          </a:p>
          <a:p>
            <a:pPr marL="0" indent="0">
              <a:buNone/>
            </a:pPr>
            <a:r>
              <a:rPr lang="tr-TR" sz="2400" b="1" dirty="0"/>
              <a:t> 6-a) Göğüs basısı yerinin tespiti;</a:t>
            </a:r>
          </a:p>
          <a:p>
            <a:pPr lvl="0"/>
            <a:r>
              <a:rPr lang="tr-TR" sz="2400" dirty="0"/>
              <a:t>Diğer elini alttaki elin üzerine gelecek şekilde yerleştirir ve parmaklarını kilitler.</a:t>
            </a:r>
          </a:p>
          <a:p>
            <a:pPr lvl="0"/>
            <a:r>
              <a:rPr lang="tr-TR" sz="2400" dirty="0"/>
              <a:t>Kollarını dirseklerden bükmez ve dik tutar.</a:t>
            </a:r>
          </a:p>
          <a:p>
            <a:pPr lvl="0"/>
            <a:r>
              <a:rPr lang="tr-TR" sz="2400" dirty="0"/>
              <a:t>Gövde ile kollar arasında 90 derecelik bir açı oluşturur.</a:t>
            </a:r>
          </a:p>
          <a:p>
            <a:pPr lvl="1" algn="just"/>
            <a:endParaRPr lang="tr-TR" sz="2400" dirty="0"/>
          </a:p>
        </p:txBody>
      </p:sp>
      <p:sp>
        <p:nvSpPr>
          <p:cNvPr id="5" name="Başlık 1"/>
          <p:cNvSpPr>
            <a:spLocks noGrp="1"/>
          </p:cNvSpPr>
          <p:nvPr>
            <p:ph type="title"/>
          </p:nvPr>
        </p:nvSpPr>
        <p:spPr>
          <a:xfrm>
            <a:off x="8633" y="0"/>
            <a:ext cx="9135367" cy="1264899"/>
          </a:xfrm>
          <a:solidFill>
            <a:schemeClr val="accent1">
              <a:lumMod val="20000"/>
              <a:lumOff val="80000"/>
            </a:schemeClr>
          </a:solidFill>
        </p:spPr>
        <p:txBody>
          <a:bodyPr>
            <a:noAutofit/>
          </a:bodyPr>
          <a:lstStyle/>
          <a:p>
            <a:pPr lvl="2"/>
            <a:r>
              <a:rPr lang="tr-TR" sz="3600" kern="1200" dirty="0">
                <a:solidFill>
                  <a:srgbClr val="000000"/>
                </a:solidFill>
                <a:latin typeface="+mj-lt"/>
                <a:ea typeface="Calibri" panose="020F0502020204030204" pitchFamily="34" charset="0"/>
                <a:cs typeface="Geogrotesque-Light"/>
              </a:rPr>
              <a:t>  Erişkinlerde Temel Yaşam Desteği ve </a:t>
            </a:r>
            <a:br>
              <a:rPr lang="tr-TR" sz="3600" kern="1200" dirty="0">
                <a:solidFill>
                  <a:srgbClr val="000000"/>
                </a:solidFill>
                <a:latin typeface="+mj-lt"/>
                <a:ea typeface="Calibri" panose="020F0502020204030204" pitchFamily="34" charset="0"/>
                <a:cs typeface="Geogrotesque-Light"/>
              </a:rPr>
            </a:br>
            <a:r>
              <a:rPr lang="tr-TR" sz="3600" kern="1200" dirty="0">
                <a:solidFill>
                  <a:srgbClr val="000000"/>
                </a:solidFill>
                <a:latin typeface="+mj-lt"/>
                <a:ea typeface="Calibri" panose="020F0502020204030204" pitchFamily="34" charset="0"/>
                <a:cs typeface="Geogrotesque-Light"/>
              </a:rPr>
              <a:t>  </a:t>
            </a:r>
            <a:r>
              <a:rPr lang="tr-TR" sz="3600" kern="1200" dirty="0" err="1">
                <a:solidFill>
                  <a:srgbClr val="000000"/>
                </a:solidFill>
                <a:latin typeface="+mj-lt"/>
                <a:ea typeface="Calibri" panose="020F0502020204030204" pitchFamily="34" charset="0"/>
                <a:cs typeface="Geogrotesque-Light"/>
              </a:rPr>
              <a:t>OED’nin</a:t>
            </a:r>
            <a:r>
              <a:rPr lang="tr-TR" sz="3600" kern="1200" dirty="0">
                <a:solidFill>
                  <a:srgbClr val="000000"/>
                </a:solidFill>
                <a:latin typeface="+mj-lt"/>
                <a:ea typeface="Calibri" panose="020F0502020204030204" pitchFamily="34" charset="0"/>
                <a:cs typeface="Geogrotesque-Light"/>
              </a:rPr>
              <a:t> Birlikte Uygulanması</a:t>
            </a:r>
            <a:endParaRPr lang="tr-TR" sz="3600" i="1" dirty="0">
              <a:latin typeface="+mj-lt"/>
            </a:endParaRPr>
          </a:p>
        </p:txBody>
      </p:sp>
      <p:pic>
        <p:nvPicPr>
          <p:cNvPr id="7" name="Resim 6">
            <a:extLst>
              <a:ext uri="{FF2B5EF4-FFF2-40B4-BE49-F238E27FC236}">
                <a16:creationId xmlns:a16="http://schemas.microsoft.com/office/drawing/2014/main" id="{7C0C2B0D-3864-4381-86D4-3C4E48F85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1" y="463317"/>
            <a:ext cx="841033" cy="544632"/>
          </a:xfrm>
          <a:prstGeom prst="rect">
            <a:avLst/>
          </a:prstGeom>
        </p:spPr>
      </p:pic>
      <p:pic>
        <p:nvPicPr>
          <p:cNvPr id="8" name="Resim 7">
            <a:extLst>
              <a:ext uri="{FF2B5EF4-FFF2-40B4-BE49-F238E27FC236}">
                <a16:creationId xmlns:a16="http://schemas.microsoft.com/office/drawing/2014/main" id="{A1531D05-EC0B-4470-A25E-9894E81BE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611" y="4365104"/>
            <a:ext cx="2879635" cy="2159726"/>
          </a:xfrm>
          <a:prstGeom prst="rect">
            <a:avLst/>
          </a:prstGeom>
        </p:spPr>
      </p:pic>
      <p:pic>
        <p:nvPicPr>
          <p:cNvPr id="9" name="Resim 8">
            <a:extLst>
              <a:ext uri="{FF2B5EF4-FFF2-40B4-BE49-F238E27FC236}">
                <a16:creationId xmlns:a16="http://schemas.microsoft.com/office/drawing/2014/main" id="{A6755455-4D2D-4F29-A0A4-54806AA8D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365104"/>
            <a:ext cx="2879635" cy="2159726"/>
          </a:xfrm>
          <a:prstGeom prst="rect">
            <a:avLst/>
          </a:prstGeom>
        </p:spPr>
      </p:pic>
    </p:spTree>
    <p:extLst>
      <p:ext uri="{BB962C8B-B14F-4D97-AF65-F5344CB8AC3E}">
        <p14:creationId xmlns:p14="http://schemas.microsoft.com/office/powerpoint/2010/main" val="4023811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274638"/>
            <a:ext cx="9121613" cy="8108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93686" y="1279851"/>
            <a:ext cx="5386426" cy="558924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1100" b="1" dirty="0"/>
          </a:p>
          <a:p>
            <a:pPr marL="0" lvl="0" indent="0" algn="just">
              <a:buNone/>
            </a:pPr>
            <a:r>
              <a:rPr lang="tr-TR" sz="2400" b="1" dirty="0"/>
              <a:t>6-b) Göğüs Basısı tekniği;</a:t>
            </a:r>
            <a:endParaRPr lang="tr-TR" sz="2400" dirty="0"/>
          </a:p>
          <a:p>
            <a:pPr lvl="0" algn="just"/>
            <a:r>
              <a:rPr lang="tr-TR" sz="2400" dirty="0"/>
              <a:t>Göğüs basısı esnasında iman tahtası üzerine aşağı ve dik bir şekilde kuvvet uygular.</a:t>
            </a:r>
          </a:p>
          <a:p>
            <a:pPr lvl="0" algn="just"/>
            <a:r>
              <a:rPr lang="tr-TR" sz="2400" dirty="0"/>
              <a:t>Göğüs basısı sırasında iman tahtasının alt ucunda yer alan çıkıntıdan uzak durur.</a:t>
            </a:r>
          </a:p>
          <a:p>
            <a:pPr lvl="0" algn="just"/>
            <a:r>
              <a:rPr lang="tr-TR" sz="2400" dirty="0"/>
              <a:t>Bası derinliğini iman tahtası en az 5 cm ve en fazla 6 cm çökecek şekilde ya da göğüs ön arka çapının 1/3 oranında çöktürülmesi şekilde ayarlar.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Autofit/>
          </a:bodyPr>
          <a:lstStyle/>
          <a:p>
            <a:pPr lvl="2"/>
            <a:r>
              <a:rPr lang="tr-TR" sz="3600" kern="1200" dirty="0">
                <a:solidFill>
                  <a:srgbClr val="000000"/>
                </a:solidFill>
                <a:latin typeface="+mj-lt"/>
                <a:ea typeface="Calibri" panose="020F0502020204030204" pitchFamily="34" charset="0"/>
                <a:cs typeface="Geogrotesque-Light"/>
              </a:rPr>
              <a:t>  Erişkinlerde Temel Yaşam Desteği ve </a:t>
            </a:r>
            <a:br>
              <a:rPr lang="tr-TR" sz="3600" kern="1200" dirty="0">
                <a:solidFill>
                  <a:srgbClr val="000000"/>
                </a:solidFill>
                <a:latin typeface="+mj-lt"/>
                <a:ea typeface="Calibri" panose="020F0502020204030204" pitchFamily="34" charset="0"/>
                <a:cs typeface="Geogrotesque-Light"/>
              </a:rPr>
            </a:br>
            <a:r>
              <a:rPr lang="tr-TR" sz="3600" kern="1200" dirty="0">
                <a:solidFill>
                  <a:srgbClr val="000000"/>
                </a:solidFill>
                <a:latin typeface="+mj-lt"/>
                <a:ea typeface="Calibri" panose="020F0502020204030204" pitchFamily="34" charset="0"/>
                <a:cs typeface="Geogrotesque-Light"/>
              </a:rPr>
              <a:t>  </a:t>
            </a:r>
            <a:r>
              <a:rPr lang="tr-TR" sz="3600" kern="1200" dirty="0" err="1">
                <a:solidFill>
                  <a:srgbClr val="000000"/>
                </a:solidFill>
                <a:latin typeface="+mj-lt"/>
                <a:ea typeface="Calibri" panose="020F0502020204030204" pitchFamily="34" charset="0"/>
                <a:cs typeface="Geogrotesque-Light"/>
              </a:rPr>
              <a:t>OED’nin</a:t>
            </a:r>
            <a:r>
              <a:rPr lang="tr-TR" sz="3600" kern="1200" dirty="0">
                <a:solidFill>
                  <a:srgbClr val="000000"/>
                </a:solidFill>
                <a:latin typeface="+mj-lt"/>
                <a:ea typeface="Calibri" panose="020F0502020204030204" pitchFamily="34" charset="0"/>
                <a:cs typeface="Geogrotesque-Light"/>
              </a:rPr>
              <a:t> Birlikte Uygulanması</a:t>
            </a:r>
            <a:endParaRPr lang="tr-TR" sz="3600" i="1" dirty="0">
              <a:latin typeface="+mj-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303360"/>
            <a:ext cx="978270" cy="633503"/>
          </a:xfrm>
          <a:prstGeom prst="rect">
            <a:avLst/>
          </a:prstGeom>
        </p:spPr>
      </p:pic>
      <p:pic>
        <p:nvPicPr>
          <p:cNvPr id="8" name="Resim 7">
            <a:extLst>
              <a:ext uri="{FF2B5EF4-FFF2-40B4-BE49-F238E27FC236}">
                <a16:creationId xmlns:a16="http://schemas.microsoft.com/office/drawing/2014/main" id="{29AFF222-5590-4BDB-A659-3CFA9E98C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973" y="2708920"/>
            <a:ext cx="3072341" cy="2304256"/>
          </a:xfrm>
          <a:prstGeom prst="rect">
            <a:avLst/>
          </a:prstGeom>
        </p:spPr>
      </p:pic>
    </p:spTree>
    <p:extLst>
      <p:ext uri="{BB962C8B-B14F-4D97-AF65-F5344CB8AC3E}">
        <p14:creationId xmlns:p14="http://schemas.microsoft.com/office/powerpoint/2010/main" val="301545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2B059990-AA58-4E47-8CD0-30A0FDA28C0E}"/>
              </a:ext>
            </a:extLst>
          </p:cNvPr>
          <p:cNvSpPr/>
          <p:nvPr/>
        </p:nvSpPr>
        <p:spPr>
          <a:xfrm>
            <a:off x="1" y="0"/>
            <a:ext cx="9144000" cy="11076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0" y="0"/>
            <a:ext cx="9144000" cy="1124745"/>
          </a:xfrm>
        </p:spPr>
        <p:txBody>
          <a:bodyPr>
            <a:normAutofit/>
          </a:bodyPr>
          <a:lstStyle/>
          <a:p>
            <a:pPr algn="l"/>
            <a:r>
              <a:rPr lang="tr-TR" sz="3600" dirty="0"/>
              <a:t>  Amaç ve Öğrenim Hedefleri</a:t>
            </a:r>
          </a:p>
        </p:txBody>
      </p:sp>
      <p:sp>
        <p:nvSpPr>
          <p:cNvPr id="3" name="İçerik Yer Tutucusu 2"/>
          <p:cNvSpPr>
            <a:spLocks noGrp="1"/>
          </p:cNvSpPr>
          <p:nvPr>
            <p:ph idx="1"/>
          </p:nvPr>
        </p:nvSpPr>
        <p:spPr>
          <a:xfrm>
            <a:off x="179512" y="1272457"/>
            <a:ext cx="8761912" cy="5540919"/>
          </a:xfrm>
        </p:spPr>
        <p:txBody>
          <a:bodyPr>
            <a:noAutofit/>
          </a:bodyPr>
          <a:lstStyle/>
          <a:p>
            <a:pPr marL="0" lvl="0" indent="0" algn="just">
              <a:buNone/>
            </a:pPr>
            <a:r>
              <a:rPr lang="tr-TR" sz="2400" b="1" dirty="0">
                <a:solidFill>
                  <a:prstClr val="black"/>
                </a:solidFill>
              </a:rPr>
              <a:t> </a:t>
            </a:r>
          </a:p>
          <a:p>
            <a:pPr marL="0" lvl="0" indent="0" algn="just">
              <a:buNone/>
            </a:pPr>
            <a:r>
              <a:rPr lang="tr-TR" sz="2400" b="1" dirty="0">
                <a:solidFill>
                  <a:prstClr val="black"/>
                </a:solidFill>
              </a:rPr>
              <a:t> Öğrenim Hedefleri;</a:t>
            </a:r>
            <a:r>
              <a:rPr lang="tr-TR" sz="2400" dirty="0">
                <a:solidFill>
                  <a:prstClr val="black"/>
                </a:solidFill>
              </a:rPr>
              <a:t> </a:t>
            </a:r>
            <a:endParaRPr lang="tr-TR" sz="2400" dirty="0"/>
          </a:p>
          <a:p>
            <a:r>
              <a:rPr lang="tr-TR" sz="2400" dirty="0"/>
              <a:t> Göğüs basısı uygulamasını manken üzerinde öğrenim rehberi basamaklarına göre    uygulayabilmeli (yetişkin, çocuk, bebek).</a:t>
            </a:r>
            <a:endParaRPr lang="tr-TR" sz="2400" b="1" dirty="0"/>
          </a:p>
          <a:p>
            <a:pPr lvl="0" algn="just"/>
            <a:r>
              <a:rPr lang="tr-TR" sz="2400" dirty="0"/>
              <a:t>  Soluk vermeyi manken üzerinde öğrenim rehberi basamaklarına göre uygulayabilmeli (yetişkin, çocuk, bebek).</a:t>
            </a:r>
          </a:p>
          <a:p>
            <a:pPr lvl="0" algn="just"/>
            <a:r>
              <a:rPr lang="tr-TR" sz="2400" dirty="0"/>
              <a:t>Öğrenim rehberi basamaklarına göre yetişkin, çocuk ve bebeklerde göğüs basısı- soluk verme ve OED’ </a:t>
            </a:r>
            <a:r>
              <a:rPr lang="tr-TR" sz="2400" dirty="0" err="1"/>
              <a:t>yİ</a:t>
            </a:r>
            <a:r>
              <a:rPr lang="tr-TR" sz="2400" dirty="0"/>
              <a:t> bir arada manken üzerinde uygulayabilmeli.</a:t>
            </a:r>
          </a:p>
        </p:txBody>
      </p:sp>
      <p:pic>
        <p:nvPicPr>
          <p:cNvPr id="6" name="Resim 5">
            <a:extLst>
              <a:ext uri="{FF2B5EF4-FFF2-40B4-BE49-F238E27FC236}">
                <a16:creationId xmlns:a16="http://schemas.microsoft.com/office/drawing/2014/main" id="{4CBE8C88-A97F-47B6-A895-C3E440F3D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455" y="291729"/>
            <a:ext cx="1063969" cy="688999"/>
          </a:xfrm>
          <a:prstGeom prst="rect">
            <a:avLst/>
          </a:prstGeom>
        </p:spPr>
      </p:pic>
    </p:spTree>
    <p:extLst>
      <p:ext uri="{BB962C8B-B14F-4D97-AF65-F5344CB8AC3E}">
        <p14:creationId xmlns:p14="http://schemas.microsoft.com/office/powerpoint/2010/main" val="571943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CC5527D-2C83-471D-91CA-7BF93C7A16D8}"/>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124744"/>
            <a:ext cx="5328593" cy="545861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6-b) Göğüs Basısı tekniği;</a:t>
            </a:r>
          </a:p>
          <a:p>
            <a:pPr lvl="0" algn="just"/>
            <a:r>
              <a:rPr lang="tr-TR" sz="2400" dirty="0"/>
              <a:t>Her bası sonrası ellerini iman tahtasından ayırmaksızın göğüs kafesinin eski haline dönmesine izin verir.</a:t>
            </a:r>
          </a:p>
          <a:p>
            <a:pPr lvl="0" algn="just"/>
            <a:r>
              <a:rPr lang="tr-TR" sz="2400" dirty="0"/>
              <a:t>Göğüs basısı sırasında ellerin göğüs kafesinden hiçbir şekilde ayrılmamasına, sağa veya sola doğru yer değiştirmemesine dikkat eder.</a:t>
            </a:r>
          </a:p>
          <a:p>
            <a:pPr algn="just"/>
            <a:r>
              <a:rPr lang="tr-TR" sz="2400" dirty="0"/>
              <a:t>Göğüs basıları arası kesinti yapmaz. Zorunlu hallerde yapılacak kesintilerde süre olarak 10 saniyeyi aşmaz.</a:t>
            </a:r>
          </a:p>
          <a:p>
            <a:pPr lvl="0"/>
            <a:endParaRPr lang="tr-TR" sz="2400" dirty="0"/>
          </a:p>
        </p:txBody>
      </p:sp>
      <p:sp>
        <p:nvSpPr>
          <p:cNvPr id="5" name="Başlık 1"/>
          <p:cNvSpPr>
            <a:spLocks noGrp="1"/>
          </p:cNvSpPr>
          <p:nvPr>
            <p:ph type="title"/>
          </p:nvPr>
        </p:nvSpPr>
        <p:spPr>
          <a:xfrm>
            <a:off x="8634" y="0"/>
            <a:ext cx="9179754" cy="1124744"/>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4928C0D0-F90F-4C17-A0FD-BFC191BE2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359393"/>
            <a:ext cx="1106004" cy="716220"/>
          </a:xfrm>
          <a:prstGeom prst="rect">
            <a:avLst/>
          </a:prstGeom>
        </p:spPr>
      </p:pic>
      <p:pic>
        <p:nvPicPr>
          <p:cNvPr id="8" name="Resim 7">
            <a:extLst>
              <a:ext uri="{FF2B5EF4-FFF2-40B4-BE49-F238E27FC236}">
                <a16:creationId xmlns:a16="http://schemas.microsoft.com/office/drawing/2014/main" id="{643DB51A-A654-438F-A813-4C2ED53E4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5" y="1763357"/>
            <a:ext cx="2879635" cy="2159726"/>
          </a:xfrm>
          <a:prstGeom prst="rect">
            <a:avLst/>
          </a:prstGeom>
        </p:spPr>
      </p:pic>
      <p:pic>
        <p:nvPicPr>
          <p:cNvPr id="9" name="Resim 8">
            <a:extLst>
              <a:ext uri="{FF2B5EF4-FFF2-40B4-BE49-F238E27FC236}">
                <a16:creationId xmlns:a16="http://schemas.microsoft.com/office/drawing/2014/main" id="{CFE37118-5761-45EB-A5F7-1E2139789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5" y="4080042"/>
            <a:ext cx="2880000" cy="2160000"/>
          </a:xfrm>
          <a:prstGeom prst="rect">
            <a:avLst/>
          </a:prstGeom>
        </p:spPr>
      </p:pic>
    </p:spTree>
    <p:extLst>
      <p:ext uri="{BB962C8B-B14F-4D97-AF65-F5344CB8AC3E}">
        <p14:creationId xmlns:p14="http://schemas.microsoft.com/office/powerpoint/2010/main" val="2429371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0"/>
            <a:ext cx="9116493" cy="13407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84784"/>
            <a:ext cx="8738852" cy="537321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1400" b="1" dirty="0">
              <a:ea typeface="Calibri" panose="020F0502020204030204" pitchFamily="34" charset="0"/>
            </a:endParaRPr>
          </a:p>
          <a:p>
            <a:pPr marL="0" lvl="0" indent="0" algn="just">
              <a:buNone/>
            </a:pPr>
            <a:r>
              <a:rPr lang="tr-TR" sz="2400" b="1" dirty="0">
                <a:ea typeface="Calibri" panose="020F0502020204030204" pitchFamily="34" charset="0"/>
              </a:rPr>
              <a:t>6-c) Göğüs basısı hızı;</a:t>
            </a:r>
            <a:endParaRPr lang="tr-TR" sz="2400" b="1" dirty="0"/>
          </a:p>
          <a:p>
            <a:pPr marL="0" lvl="0" indent="0" algn="just">
              <a:buNone/>
            </a:pPr>
            <a:r>
              <a:rPr lang="tr-TR" sz="2400" b="1" u="sng" dirty="0"/>
              <a:t>Yalnızca Göğüs Basısı;</a:t>
            </a:r>
          </a:p>
          <a:p>
            <a:pPr lvl="0" algn="just"/>
            <a:r>
              <a:rPr lang="tr-TR" sz="2400" dirty="0"/>
              <a:t>Dakikada 100-120 göğüs basısı olacak şekilde bir ritim sağlar ve bunu 2 (iki) dakika boyunca uygular.</a:t>
            </a:r>
          </a:p>
          <a:p>
            <a:pPr marL="0" lvl="0" indent="0" algn="just">
              <a:buNone/>
            </a:pPr>
            <a:endParaRPr lang="tr-TR" sz="1200" dirty="0"/>
          </a:p>
          <a:p>
            <a:pPr lvl="0" algn="just"/>
            <a:r>
              <a:rPr lang="tr-TR" sz="24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marL="0" lvl="0" indent="0" algn="just">
              <a:buNone/>
            </a:pPr>
            <a:endParaRPr lang="tr-TR" sz="1400" dirty="0"/>
          </a:p>
          <a:p>
            <a:pPr lvl="0" algn="just"/>
            <a:r>
              <a:rPr lang="tr-TR" sz="2400" dirty="0"/>
              <a:t>OED sesli ve/veya görsel komutlarına uyar.</a:t>
            </a:r>
          </a:p>
        </p:txBody>
      </p:sp>
      <p:sp>
        <p:nvSpPr>
          <p:cNvPr id="5" name="Başlık 1"/>
          <p:cNvSpPr>
            <a:spLocks noGrp="1"/>
          </p:cNvSpPr>
          <p:nvPr>
            <p:ph type="title"/>
          </p:nvPr>
        </p:nvSpPr>
        <p:spPr>
          <a:xfrm>
            <a:off x="0" y="0"/>
            <a:ext cx="9144000" cy="1340768"/>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341825"/>
            <a:ext cx="1106004" cy="716220"/>
          </a:xfrm>
          <a:prstGeom prst="rect">
            <a:avLst/>
          </a:prstGeom>
        </p:spPr>
      </p:pic>
    </p:spTree>
    <p:extLst>
      <p:ext uri="{BB962C8B-B14F-4D97-AF65-F5344CB8AC3E}">
        <p14:creationId xmlns:p14="http://schemas.microsoft.com/office/powerpoint/2010/main" val="33750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388855"/>
            <a:ext cx="9121613" cy="7162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196751"/>
            <a:ext cx="6264696" cy="554461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p>
          <a:p>
            <a:pPr marL="0" indent="0">
              <a:buNone/>
            </a:pPr>
            <a:r>
              <a:rPr lang="tr-TR" sz="2400" b="1" dirty="0"/>
              <a:t>6-d) Göğüs basısı ve solunum desteği birlikte;</a:t>
            </a:r>
          </a:p>
          <a:p>
            <a:pPr marL="0" indent="0">
              <a:buNone/>
            </a:pPr>
            <a:endParaRPr lang="tr-TR" sz="1600" b="1" dirty="0"/>
          </a:p>
          <a:p>
            <a:pPr lvl="0" algn="just"/>
            <a:r>
              <a:rPr lang="tr-TR" sz="2200" dirty="0"/>
              <a:t>30 göğüs basısı, 2 (iki) solunum desteği olacak şekilde uygulama yapar.</a:t>
            </a:r>
          </a:p>
          <a:p>
            <a:pPr lvl="0" algn="just"/>
            <a:r>
              <a:rPr lang="tr-TR" sz="2200" dirty="0"/>
              <a:t>Uygulamayı 5 (beş) kez tekrarlandıktan sonra hasta/yaralıyı kontrol eder.</a:t>
            </a:r>
          </a:p>
          <a:p>
            <a:pPr lvl="0" algn="just"/>
            <a:r>
              <a:rPr lang="tr-TR" sz="22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lvl="0" algn="just"/>
            <a:r>
              <a:rPr lang="tr-TR" sz="2200" dirty="0"/>
              <a:t>OED sesli ve/veya görsel komutlarına uyar.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044" y="297178"/>
            <a:ext cx="1106003" cy="716219"/>
          </a:xfrm>
          <a:prstGeom prst="rect">
            <a:avLst/>
          </a:prstGeom>
        </p:spPr>
      </p:pic>
      <p:pic>
        <p:nvPicPr>
          <p:cNvPr id="2" name="Resim 1"/>
          <p:cNvPicPr>
            <a:picLocks noChangeAspect="1"/>
          </p:cNvPicPr>
          <p:nvPr/>
        </p:nvPicPr>
        <p:blipFill>
          <a:blip r:embed="rId3"/>
          <a:stretch>
            <a:fillRect/>
          </a:stretch>
        </p:blipFill>
        <p:spPr>
          <a:xfrm>
            <a:off x="6646680" y="2492896"/>
            <a:ext cx="2444728" cy="2376264"/>
          </a:xfrm>
          <a:prstGeom prst="rect">
            <a:avLst/>
          </a:prstGeom>
        </p:spPr>
      </p:pic>
    </p:spTree>
    <p:extLst>
      <p:ext uri="{BB962C8B-B14F-4D97-AF65-F5344CB8AC3E}">
        <p14:creationId xmlns:p14="http://schemas.microsoft.com/office/powerpoint/2010/main" val="1388684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8633" y="274638"/>
            <a:ext cx="9126734"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196752"/>
            <a:ext cx="6223752" cy="566124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p>
          <a:p>
            <a:pPr marL="0" indent="0">
              <a:buNone/>
            </a:pPr>
            <a:r>
              <a:rPr lang="tr-TR" sz="2400" b="1" dirty="0"/>
              <a:t>7- Solunum desteği uygulanışı;</a:t>
            </a:r>
          </a:p>
          <a:p>
            <a:pPr marL="0" lvl="0" indent="0">
              <a:spcBef>
                <a:spcPts val="0"/>
              </a:spcBef>
              <a:buNone/>
            </a:pPr>
            <a:r>
              <a:rPr lang="tr-TR" sz="2200" dirty="0"/>
              <a:t>Havayolu açıklığını (</a:t>
            </a:r>
            <a:r>
              <a:rPr lang="tr-TR" sz="2200" u="sng" dirty="0"/>
              <a:t>baş geri çene yukarı pozisyonu</a:t>
            </a:r>
            <a:r>
              <a:rPr lang="tr-TR" sz="2200" dirty="0"/>
              <a:t>) sağlar.</a:t>
            </a:r>
            <a:r>
              <a:rPr lang="tr-TR" sz="2200" b="1" dirty="0">
                <a:solidFill>
                  <a:prstClr val="black"/>
                </a:solidFill>
              </a:rPr>
              <a:t> </a:t>
            </a:r>
          </a:p>
          <a:p>
            <a:pPr marL="0" lvl="0" indent="0">
              <a:spcBef>
                <a:spcPts val="0"/>
              </a:spcBef>
              <a:buNone/>
            </a:pPr>
            <a:endParaRPr lang="tr-TR" sz="2400" b="1" dirty="0">
              <a:solidFill>
                <a:prstClr val="black"/>
              </a:solidFill>
            </a:endParaRPr>
          </a:p>
          <a:p>
            <a:pPr marL="0" lvl="0" indent="0">
              <a:spcBef>
                <a:spcPts val="0"/>
              </a:spcBef>
              <a:buNone/>
            </a:pPr>
            <a:r>
              <a:rPr lang="tr-TR" sz="2400" b="1" dirty="0">
                <a:solidFill>
                  <a:prstClr val="black"/>
                </a:solidFill>
              </a:rPr>
              <a:t>7-a) Ağızdan ağıza soluk verme yöntemi;</a:t>
            </a:r>
          </a:p>
          <a:p>
            <a:pPr marL="0" lvl="0" indent="0" algn="just">
              <a:spcBef>
                <a:spcPts val="0"/>
              </a:spcBef>
              <a:buNone/>
            </a:pPr>
            <a:r>
              <a:rPr lang="tr-TR" sz="2200" dirty="0">
                <a:solidFill>
                  <a:prstClr val="black"/>
                </a:solidFill>
              </a:rPr>
              <a:t>Baş geri-çene yukarı pozisyonunda iken alın üzerine konulan elin baş ve işaret parmaklarıyla hasta/yaralının burnunu kapatır.</a:t>
            </a:r>
          </a:p>
          <a:p>
            <a:pPr marL="0" lvl="0" indent="0" algn="just">
              <a:spcBef>
                <a:spcPts val="0"/>
              </a:spcBef>
              <a:buNone/>
            </a:pPr>
            <a:r>
              <a:rPr lang="tr-TR" sz="2200" dirty="0">
                <a:solidFill>
                  <a:prstClr val="black"/>
                </a:solidFill>
              </a:rPr>
              <a:t>Normal bir soluk alır, hasta/yaralının ağzına ağzını yerleştirir ve göğüs kafesi yeterince kalkıncaya kadar 1 (bir) saniye içerisinde üfler.</a:t>
            </a:r>
          </a:p>
          <a:p>
            <a:pPr marL="0" lvl="0" indent="0" algn="just">
              <a:spcBef>
                <a:spcPts val="0"/>
              </a:spcBef>
              <a:buNone/>
            </a:pPr>
            <a:r>
              <a:rPr lang="tr-TR" sz="2200" dirty="0">
                <a:solidFill>
                  <a:prstClr val="black"/>
                </a:solidFill>
              </a:rPr>
              <a:t>Nefesin boşalmasını bekler ve ardından ikinci soluğu verir.</a:t>
            </a:r>
          </a:p>
          <a:p>
            <a:pPr marL="0" indent="0">
              <a:buNone/>
            </a:pPr>
            <a:endParaRPr lang="tr-TR" sz="2400" dirty="0"/>
          </a:p>
        </p:txBody>
      </p:sp>
      <p:sp>
        <p:nvSpPr>
          <p:cNvPr id="5" name="Başlık 1"/>
          <p:cNvSpPr>
            <a:spLocks noGrp="1"/>
          </p:cNvSpPr>
          <p:nvPr>
            <p:ph type="title"/>
          </p:nvPr>
        </p:nvSpPr>
        <p:spPr>
          <a:xfrm>
            <a:off x="0" y="0"/>
            <a:ext cx="9135367" cy="1196752"/>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3" name="Resim 2"/>
          <p:cNvPicPr>
            <a:picLocks noChangeAspect="1"/>
          </p:cNvPicPr>
          <p:nvPr/>
        </p:nvPicPr>
        <p:blipFill>
          <a:blip r:embed="rId4"/>
          <a:stretch>
            <a:fillRect/>
          </a:stretch>
        </p:blipFill>
        <p:spPr>
          <a:xfrm>
            <a:off x="6645827" y="1532173"/>
            <a:ext cx="2501167" cy="2140072"/>
          </a:xfrm>
          <a:prstGeom prst="rect">
            <a:avLst/>
          </a:prstGeom>
        </p:spPr>
      </p:pic>
      <p:pic>
        <p:nvPicPr>
          <p:cNvPr id="7" name="Resim 6">
            <a:extLst>
              <a:ext uri="{FF2B5EF4-FFF2-40B4-BE49-F238E27FC236}">
                <a16:creationId xmlns:a16="http://schemas.microsoft.com/office/drawing/2014/main" id="{F11C53DE-BD8F-48A0-B3BA-A04B02571A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64" t="31083" r="22248" b="18750"/>
          <a:stretch/>
        </p:blipFill>
        <p:spPr>
          <a:xfrm>
            <a:off x="6642833" y="3861048"/>
            <a:ext cx="2501167" cy="2374703"/>
          </a:xfrm>
          <a:prstGeom prst="rect">
            <a:avLst/>
          </a:prstGeom>
        </p:spPr>
      </p:pic>
    </p:spTree>
    <p:extLst>
      <p:ext uri="{BB962C8B-B14F-4D97-AF65-F5344CB8AC3E}">
        <p14:creationId xmlns:p14="http://schemas.microsoft.com/office/powerpoint/2010/main" val="2247893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ACAC118-5A26-4CBF-B6C0-59FFA3FFB594}"/>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71390"/>
            <a:ext cx="8496944" cy="526997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dirty="0"/>
          </a:p>
          <a:p>
            <a:pPr marL="0" indent="0" algn="just">
              <a:buNone/>
            </a:pPr>
            <a:r>
              <a:rPr lang="tr-TR" sz="2400" b="1" dirty="0"/>
              <a:t>7-b) Ağızdan buruna soluk verme yöntemi;</a:t>
            </a:r>
          </a:p>
          <a:p>
            <a:pPr marL="0" indent="0" algn="just">
              <a:buNone/>
            </a:pPr>
            <a:endParaRPr lang="tr-TR" sz="2400" dirty="0"/>
          </a:p>
          <a:p>
            <a:pPr lvl="0" algn="just"/>
            <a:r>
              <a:rPr lang="tr-TR" sz="2200" dirty="0"/>
              <a:t>Baş geri-çene yukarı pozisyonunda iken hasta/yaralının çeneden de destekleyerek ağzını kapatır.</a:t>
            </a:r>
          </a:p>
          <a:p>
            <a:pPr lvl="0" algn="just"/>
            <a:r>
              <a:rPr lang="tr-TR" sz="2200" dirty="0"/>
              <a:t>Normal bir soluk alır, hasta/yaralının burnuna ağzını yerleştirir ve göğüs kafesi yeterince kalkıncaya kadar 1 (bir) saniye içerisinde üfler.</a:t>
            </a:r>
          </a:p>
          <a:p>
            <a:pPr lvl="0" algn="just"/>
            <a:r>
              <a:rPr lang="tr-TR" sz="2200" dirty="0"/>
              <a:t>Nefesin boşalmasını bekler ve ardından ikinci soluğu verir.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CEDC5FF7-E9BF-403D-B13C-1D0ACD12B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1" y="463317"/>
            <a:ext cx="841033" cy="544632"/>
          </a:xfrm>
          <a:prstGeom prst="rect">
            <a:avLst/>
          </a:prstGeom>
        </p:spPr>
      </p:pic>
    </p:spTree>
    <p:extLst>
      <p:ext uri="{BB962C8B-B14F-4D97-AF65-F5344CB8AC3E}">
        <p14:creationId xmlns:p14="http://schemas.microsoft.com/office/powerpoint/2010/main" val="324919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804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84784"/>
            <a:ext cx="5760640" cy="486000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107000"/>
              </a:lnSpc>
              <a:spcBef>
                <a:spcPts val="0"/>
              </a:spcBef>
              <a:spcAft>
                <a:spcPts val="800"/>
              </a:spcAft>
              <a:buNone/>
            </a:pPr>
            <a:r>
              <a:rPr lang="tr-TR" sz="2400" b="1" dirty="0">
                <a:solidFill>
                  <a:prstClr val="black"/>
                </a:solidFill>
                <a:ea typeface="Calibri" panose="020F0502020204030204" pitchFamily="34" charset="0"/>
                <a:cs typeface="Times New Roman" panose="02020603050405020304" pitchFamily="18" charset="0"/>
              </a:rPr>
              <a:t>8- Otomatik </a:t>
            </a:r>
            <a:r>
              <a:rPr lang="tr-TR" sz="2400" b="1" dirty="0" err="1">
                <a:solidFill>
                  <a:prstClr val="black"/>
                </a:solidFill>
                <a:ea typeface="Calibri" panose="020F0502020204030204" pitchFamily="34" charset="0"/>
                <a:cs typeface="Times New Roman" panose="02020603050405020304" pitchFamily="18" charset="0"/>
              </a:rPr>
              <a:t>Eksternal</a:t>
            </a:r>
            <a:r>
              <a:rPr lang="tr-TR" sz="2400" b="1" dirty="0">
                <a:solidFill>
                  <a:prstClr val="black"/>
                </a:solidFill>
                <a:ea typeface="Calibri" panose="020F0502020204030204" pitchFamily="34" charset="0"/>
                <a:cs typeface="Times New Roman" panose="02020603050405020304" pitchFamily="18" charset="0"/>
              </a:rPr>
              <a:t> </a:t>
            </a:r>
            <a:r>
              <a:rPr lang="tr-TR" sz="2400" b="1" dirty="0" err="1">
                <a:solidFill>
                  <a:prstClr val="black"/>
                </a:solidFill>
                <a:ea typeface="Calibri" panose="020F0502020204030204" pitchFamily="34" charset="0"/>
                <a:cs typeface="Times New Roman" panose="02020603050405020304" pitchFamily="18" charset="0"/>
              </a:rPr>
              <a:t>Defibrilatör</a:t>
            </a:r>
            <a:r>
              <a:rPr lang="tr-TR" sz="2400" b="1" dirty="0">
                <a:solidFill>
                  <a:prstClr val="black"/>
                </a:solidFill>
                <a:ea typeface="Calibri" panose="020F0502020204030204" pitchFamily="34" charset="0"/>
                <a:cs typeface="Times New Roman" panose="02020603050405020304" pitchFamily="18" charset="0"/>
              </a:rPr>
              <a:t> (OED) ulaşıldığında</a:t>
            </a:r>
            <a:r>
              <a:rPr lang="tr-TR" sz="2400" dirty="0">
                <a:solidFill>
                  <a:prstClr val="black"/>
                </a:solidFill>
                <a:ea typeface="Calibri" panose="020F0502020204030204" pitchFamily="34" charset="0"/>
                <a:cs typeface="Times New Roman" panose="02020603050405020304" pitchFamily="18" charset="0"/>
              </a:rPr>
              <a:t>;</a:t>
            </a:r>
            <a:endParaRPr lang="tr-TR" sz="2400" dirty="0"/>
          </a:p>
          <a:p>
            <a:pPr lvl="0" algn="just"/>
            <a:r>
              <a:rPr lang="tr-TR" sz="2400" dirty="0" err="1"/>
              <a:t>OED’yi</a:t>
            </a:r>
            <a:r>
              <a:rPr lang="tr-TR" sz="2400" dirty="0"/>
              <a:t> hasta/yaralının yanına uygun şekilde (yatay konumda) yerleştirir.</a:t>
            </a:r>
          </a:p>
          <a:p>
            <a:pPr lvl="0" algn="just"/>
            <a:r>
              <a:rPr lang="tr-TR" sz="2400" dirty="0"/>
              <a:t>OED kapağı açıldığında otomatik olarak açılan bir model değil ise açma düğmesine basarak cihazı çalıştırır.</a:t>
            </a:r>
          </a:p>
          <a:p>
            <a:pPr lvl="0" algn="just"/>
            <a:r>
              <a:rPr lang="tr-TR" sz="2400" dirty="0"/>
              <a:t>Cihazın yaptığı sesli ve/veya görsel komutları takip ederek yetişkin hasta </a:t>
            </a:r>
            <a:r>
              <a:rPr lang="tr-TR" sz="2400" dirty="0" err="1"/>
              <a:t>pedlerini</a:t>
            </a:r>
            <a:r>
              <a:rPr lang="tr-TR" sz="2400" dirty="0"/>
              <a:t> paketinden çıkarır.</a:t>
            </a:r>
          </a:p>
          <a:p>
            <a:pPr lvl="0" algn="just"/>
            <a:r>
              <a:rPr lang="tr-TR" sz="2400" dirty="0" err="1"/>
              <a:t>Pedler</a:t>
            </a:r>
            <a:r>
              <a:rPr lang="tr-TR" sz="2400" dirty="0"/>
              <a:t> </a:t>
            </a:r>
            <a:r>
              <a:rPr lang="tr-TR" sz="2400" dirty="0" err="1"/>
              <a:t>OED’ye</a:t>
            </a:r>
            <a:r>
              <a:rPr lang="tr-TR" sz="2400" dirty="0"/>
              <a:t> takılı değil ise takar.</a:t>
            </a:r>
          </a:p>
        </p:txBody>
      </p:sp>
      <p:sp>
        <p:nvSpPr>
          <p:cNvPr id="5" name="Başlık 1"/>
          <p:cNvSpPr>
            <a:spLocks noGrp="1"/>
          </p:cNvSpPr>
          <p:nvPr>
            <p:ph type="title"/>
          </p:nvPr>
        </p:nvSpPr>
        <p:spPr>
          <a:xfrm>
            <a:off x="8633" y="0"/>
            <a:ext cx="9135367" cy="1268760"/>
          </a:xfrm>
          <a:solidFill>
            <a:schemeClr val="accent1">
              <a:lumMod val="20000"/>
              <a:lumOff val="80000"/>
            </a:schemeClr>
          </a:solidFill>
        </p:spPr>
        <p:txBody>
          <a:bodyPr>
            <a:normAutofit fontScale="90000"/>
          </a:bodyPr>
          <a:lstStyle/>
          <a:p>
            <a:pPr lvl="2"/>
            <a:br>
              <a:rPr lang="tr-TR" sz="2500" kern="1200" dirty="0">
                <a:solidFill>
                  <a:srgbClr val="000000"/>
                </a:solidFill>
                <a:latin typeface="Calibri"/>
                <a:ea typeface="Calibri" panose="020F0502020204030204" pitchFamily="34" charset="0"/>
                <a:cs typeface="Geogrotesque-Light"/>
              </a:rPr>
            </a:br>
            <a:r>
              <a:rPr lang="tr-TR" sz="2500" kern="1200" dirty="0">
                <a:solidFill>
                  <a:srgbClr val="000000"/>
                </a:solidFill>
                <a:latin typeface="Calibri"/>
                <a:ea typeface="Calibri" panose="020F0502020204030204" pitchFamily="34" charset="0"/>
                <a:cs typeface="Geogrotesque-Light"/>
              </a:rPr>
              <a:t>  </a:t>
            </a:r>
            <a:r>
              <a:rPr lang="tr-TR" sz="4000" kern="1200" dirty="0">
                <a:solidFill>
                  <a:srgbClr val="000000"/>
                </a:solidFill>
                <a:latin typeface="Calibri"/>
                <a:ea typeface="Calibri" panose="020F0502020204030204" pitchFamily="34" charset="0"/>
                <a:cs typeface="Geogrotesque-Light"/>
              </a:rPr>
              <a:t>Erişkinlerde Temel Yaşam Desteği ve </a:t>
            </a:r>
            <a:br>
              <a:rPr lang="tr-TR" sz="4000" kern="1200" dirty="0">
                <a:solidFill>
                  <a:srgbClr val="000000"/>
                </a:solidFill>
                <a:latin typeface="Calibri"/>
                <a:ea typeface="Calibri" panose="020F0502020204030204" pitchFamily="34" charset="0"/>
                <a:cs typeface="Geogrotesque-Light"/>
              </a:rPr>
            </a:br>
            <a:r>
              <a:rPr lang="tr-TR" sz="4000" kern="1200" dirty="0">
                <a:solidFill>
                  <a:srgbClr val="000000"/>
                </a:solidFill>
                <a:latin typeface="Calibri"/>
                <a:ea typeface="Calibri" panose="020F0502020204030204" pitchFamily="34" charset="0"/>
                <a:cs typeface="Geogrotesque-Light"/>
              </a:rPr>
              <a:t>  </a:t>
            </a:r>
            <a:r>
              <a:rPr lang="tr-TR" sz="4000" kern="1200" dirty="0" err="1">
                <a:solidFill>
                  <a:srgbClr val="000000"/>
                </a:solidFill>
                <a:latin typeface="Calibri"/>
                <a:ea typeface="Calibri" panose="020F0502020204030204" pitchFamily="34" charset="0"/>
                <a:cs typeface="Geogrotesque-Light"/>
              </a:rPr>
              <a:t>OED’nin</a:t>
            </a:r>
            <a:r>
              <a:rPr lang="tr-TR" sz="4000" kern="1200" dirty="0">
                <a:solidFill>
                  <a:srgbClr val="000000"/>
                </a:solidFill>
                <a:latin typeface="Calibri"/>
                <a:ea typeface="Calibri" panose="020F0502020204030204" pitchFamily="34" charset="0"/>
                <a:cs typeface="Geogrotesque-Light"/>
              </a:rPr>
              <a:t> Birlikte Uygulanması</a:t>
            </a: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353000"/>
            <a:ext cx="1011388" cy="654949"/>
          </a:xfrm>
          <a:prstGeom prst="rect">
            <a:avLst/>
          </a:prstGeom>
        </p:spPr>
      </p:pic>
      <p:pic>
        <p:nvPicPr>
          <p:cNvPr id="10" name="Resim 9">
            <a:extLst>
              <a:ext uri="{FF2B5EF4-FFF2-40B4-BE49-F238E27FC236}">
                <a16:creationId xmlns:a16="http://schemas.microsoft.com/office/drawing/2014/main" id="{CF3776E3-5172-458D-A895-10786FB67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753" y="1798738"/>
            <a:ext cx="2650862" cy="1774278"/>
          </a:xfrm>
          <a:prstGeom prst="rect">
            <a:avLst/>
          </a:prstGeom>
        </p:spPr>
      </p:pic>
      <p:pic>
        <p:nvPicPr>
          <p:cNvPr id="11" name="Resim 10">
            <a:extLst>
              <a:ext uri="{FF2B5EF4-FFF2-40B4-BE49-F238E27FC236}">
                <a16:creationId xmlns:a16="http://schemas.microsoft.com/office/drawing/2014/main" id="{27B17CEC-2166-4D6B-A6E4-C4EACEEFC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6228184" y="4365104"/>
            <a:ext cx="2614431" cy="2033773"/>
          </a:xfrm>
          <a:prstGeom prst="rect">
            <a:avLst/>
          </a:prstGeom>
        </p:spPr>
      </p:pic>
    </p:spTree>
    <p:extLst>
      <p:ext uri="{BB962C8B-B14F-4D97-AF65-F5344CB8AC3E}">
        <p14:creationId xmlns:p14="http://schemas.microsoft.com/office/powerpoint/2010/main" val="4004863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9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68760"/>
            <a:ext cx="9022742" cy="558923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200" dirty="0"/>
          </a:p>
          <a:p>
            <a:pPr lvl="0" algn="just"/>
            <a:r>
              <a:rPr lang="tr-TR" sz="2400" dirty="0" err="1"/>
              <a:t>Pedleri</a:t>
            </a:r>
            <a:r>
              <a:rPr lang="tr-TR" sz="2400" dirty="0"/>
              <a:t>, göğsün neresine yerleştirilmesi gerektiğini gösteren şemaya uygun olarak (</a:t>
            </a:r>
            <a:r>
              <a:rPr lang="tr-TR" sz="2400" dirty="0" err="1"/>
              <a:t>pedlerden</a:t>
            </a:r>
            <a:r>
              <a:rPr lang="tr-TR" sz="2400" dirty="0"/>
              <a:t> birini göğüs kemiğinin sağına, köprücük kemiğinin hemen altına ve sağ meme başının üstüne, diğer </a:t>
            </a:r>
            <a:r>
              <a:rPr lang="tr-TR" sz="2400" dirty="0" err="1"/>
              <a:t>pedi</a:t>
            </a:r>
            <a:r>
              <a:rPr lang="tr-TR" sz="2400" dirty="0"/>
              <a:t> ise göğsün sol tarafına, meme başının soluna ve alt kaburga sınırının üzerine) çıplak göğse sıkıca yerleştirir.</a:t>
            </a:r>
          </a:p>
        </p:txBody>
      </p:sp>
      <p:sp>
        <p:nvSpPr>
          <p:cNvPr id="5" name="Başlık 1"/>
          <p:cNvSpPr>
            <a:spLocks noGrp="1"/>
          </p:cNvSpPr>
          <p:nvPr>
            <p:ph type="title"/>
          </p:nvPr>
        </p:nvSpPr>
        <p:spPr>
          <a:xfrm>
            <a:off x="-1" y="0"/>
            <a:ext cx="9144001" cy="1268760"/>
          </a:xfrm>
          <a:solidFill>
            <a:schemeClr val="accent1">
              <a:lumMod val="20000"/>
              <a:lumOff val="80000"/>
            </a:schemeClr>
          </a:solidFill>
        </p:spPr>
        <p:txBody>
          <a:bodyPr>
            <a:normAutofit/>
          </a:bodyPr>
          <a:lstStyle/>
          <a:p>
            <a:pPr lvl="2"/>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23302"/>
            <a:ext cx="996329" cy="645197"/>
          </a:xfrm>
          <a:prstGeom prst="rect">
            <a:avLst/>
          </a:prstGeom>
        </p:spPr>
      </p:pic>
      <p:pic>
        <p:nvPicPr>
          <p:cNvPr id="8" name="Resim 7">
            <a:extLst>
              <a:ext uri="{FF2B5EF4-FFF2-40B4-BE49-F238E27FC236}">
                <a16:creationId xmlns:a16="http://schemas.microsoft.com/office/drawing/2014/main" id="{930AA3D7-33BF-40DD-8F84-8AE8856B3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76" y="4143053"/>
            <a:ext cx="3965923" cy="2310663"/>
          </a:xfrm>
          <a:prstGeom prst="rect">
            <a:avLst/>
          </a:prstGeom>
        </p:spPr>
      </p:pic>
    </p:spTree>
    <p:extLst>
      <p:ext uri="{BB962C8B-B14F-4D97-AF65-F5344CB8AC3E}">
        <p14:creationId xmlns:p14="http://schemas.microsoft.com/office/powerpoint/2010/main" val="879671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1017" y="-1"/>
            <a:ext cx="9146383" cy="10873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634" y="1268760"/>
            <a:ext cx="4923406" cy="558924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endParaRPr lang="tr-TR" sz="2400" b="1" dirty="0"/>
          </a:p>
          <a:p>
            <a:pPr lvl="0" algn="just"/>
            <a:r>
              <a:rPr lang="tr-TR" sz="2400" b="1" dirty="0"/>
              <a:t>İki ilk yardımcı var ise; </a:t>
            </a:r>
            <a:r>
              <a:rPr lang="tr-TR" sz="2400" dirty="0"/>
              <a:t>birisi göğse </a:t>
            </a:r>
            <a:r>
              <a:rPr lang="tr-TR" sz="2400" dirty="0" err="1"/>
              <a:t>pedleri</a:t>
            </a:r>
            <a:r>
              <a:rPr lang="tr-TR" sz="2400" dirty="0"/>
              <a:t> yerleştirirken diğeri Temel Yaşam Desteğine devam eder.</a:t>
            </a:r>
          </a:p>
          <a:p>
            <a:pPr marL="0" lvl="0" indent="0" algn="just">
              <a:buNone/>
            </a:pPr>
            <a:endParaRPr lang="tr-TR" sz="1600" dirty="0"/>
          </a:p>
          <a:p>
            <a:pPr lvl="0" algn="just"/>
            <a:r>
              <a:rPr lang="tr-TR" sz="2400" dirty="0" err="1"/>
              <a:t>Pedlerin</a:t>
            </a:r>
            <a:r>
              <a:rPr lang="tr-TR" sz="2400" dirty="0"/>
              <a:t> hasta/yaralının göğsünde birbirine değmediğinden emin olur.</a:t>
            </a:r>
          </a:p>
          <a:p>
            <a:pPr lvl="0" algn="just"/>
            <a:endParaRPr lang="tr-TR" sz="1600" dirty="0"/>
          </a:p>
          <a:p>
            <a:pPr lvl="0" algn="just"/>
            <a:r>
              <a:rPr lang="tr-TR" sz="2400" dirty="0"/>
              <a:t>OED kalp ritmini analiz ederken, hasta/yaralıya dokunmaz ve çevredekileri de hasta/yaralıya dokunmamaları için yüksek sesle uyarır (cihazın sesli yönlendirmesi bunu size söyler).</a:t>
            </a:r>
          </a:p>
        </p:txBody>
      </p:sp>
      <p:sp>
        <p:nvSpPr>
          <p:cNvPr id="5" name="Başlık 1"/>
          <p:cNvSpPr>
            <a:spLocks noGrp="1"/>
          </p:cNvSpPr>
          <p:nvPr>
            <p:ph type="title"/>
          </p:nvPr>
        </p:nvSpPr>
        <p:spPr>
          <a:xfrm>
            <a:off x="8635" y="0"/>
            <a:ext cx="9153120" cy="1087306"/>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AB639789-D16F-4118-8389-6D0D8E5D7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1" y="4143976"/>
            <a:ext cx="3433320" cy="2160000"/>
          </a:xfrm>
          <a:prstGeom prst="rect">
            <a:avLst/>
          </a:prstGeom>
        </p:spPr>
      </p:pic>
      <p:pic>
        <p:nvPicPr>
          <p:cNvPr id="10" name="Resim 9"/>
          <p:cNvPicPr>
            <a:picLocks noChangeAspect="1"/>
          </p:cNvPicPr>
          <p:nvPr/>
        </p:nvPicPr>
        <p:blipFill>
          <a:blip r:embed="rId4"/>
          <a:stretch>
            <a:fillRect/>
          </a:stretch>
        </p:blipFill>
        <p:spPr>
          <a:xfrm>
            <a:off x="5292080" y="1781957"/>
            <a:ext cx="3433321" cy="1935075"/>
          </a:xfrm>
          <a:prstGeom prst="rect">
            <a:avLst/>
          </a:prstGeom>
        </p:spPr>
      </p:pic>
    </p:spTree>
    <p:extLst>
      <p:ext uri="{BB962C8B-B14F-4D97-AF65-F5344CB8AC3E}">
        <p14:creationId xmlns:p14="http://schemas.microsoft.com/office/powerpoint/2010/main" val="2162656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344265"/>
            <a:ext cx="9121613" cy="8204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509011"/>
            <a:ext cx="4824536" cy="523235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Şok verilecekse;</a:t>
            </a:r>
          </a:p>
          <a:p>
            <a:pPr lvl="0"/>
            <a:r>
              <a:rPr lang="tr-TR" sz="2000" dirty="0"/>
              <a:t>Hasta/yaralıya dokunmaz ve kimsenin de dokunmasına izin vermez.</a:t>
            </a:r>
          </a:p>
          <a:p>
            <a:pPr lvl="0"/>
            <a:r>
              <a:rPr lang="tr-TR" sz="2000" dirty="0"/>
              <a:t>Cihazın yönlendirmelerini takip eder (OED tam otomatik ise şoku kendisi verir, yarı otomatik ise cihaz düğmeye basmanızı ister).</a:t>
            </a:r>
          </a:p>
          <a:p>
            <a:pPr lvl="0"/>
            <a:endParaRPr lang="tr-TR" sz="2000" dirty="0"/>
          </a:p>
          <a:p>
            <a:pPr lvl="0"/>
            <a:r>
              <a:rPr lang="tr-TR" sz="2000" dirty="0"/>
              <a:t>Şok sonrası “Temel Yaşam Desteğine” başlar.</a:t>
            </a:r>
          </a:p>
          <a:p>
            <a:pPr marL="0" indent="0">
              <a:buNone/>
            </a:pPr>
            <a:r>
              <a:rPr lang="tr-TR" sz="2400" b="1" dirty="0"/>
              <a:t>Şok gerekli değil ise;</a:t>
            </a:r>
          </a:p>
          <a:p>
            <a:pPr lvl="0"/>
            <a:r>
              <a:rPr lang="tr-TR" sz="2000" dirty="0"/>
              <a:t>Cihazın yönlendirmelerini takip eder.</a:t>
            </a:r>
          </a:p>
          <a:p>
            <a:pPr lvl="0"/>
            <a:r>
              <a:rPr lang="tr-TR" sz="2000" dirty="0"/>
              <a:t>Temel Yaşam Desteğine başlar.</a:t>
            </a:r>
          </a:p>
          <a:p>
            <a:pPr lvl="0"/>
            <a:endParaRPr lang="tr-TR" sz="2000" dirty="0"/>
          </a:p>
          <a:p>
            <a:pPr lvl="0"/>
            <a:endParaRPr lang="tr-TR" sz="2000" dirty="0"/>
          </a:p>
        </p:txBody>
      </p:sp>
      <p:sp>
        <p:nvSpPr>
          <p:cNvPr id="5" name="Başlık 1"/>
          <p:cNvSpPr>
            <a:spLocks noGrp="1"/>
          </p:cNvSpPr>
          <p:nvPr>
            <p:ph type="title"/>
          </p:nvPr>
        </p:nvSpPr>
        <p:spPr>
          <a:xfrm>
            <a:off x="8633" y="1"/>
            <a:ext cx="9135367" cy="1164746"/>
          </a:xfrm>
          <a:solidFill>
            <a:schemeClr val="accent1">
              <a:lumMod val="20000"/>
              <a:lumOff val="80000"/>
            </a:schemeClr>
          </a:solidFill>
        </p:spPr>
        <p:txBody>
          <a:bodyPr>
            <a:normAutofit fontScale="90000"/>
          </a:bodyPr>
          <a:lstStyle/>
          <a:p>
            <a:pPr lvl="2"/>
            <a:br>
              <a:rPr lang="tr-TR" sz="2800" kern="1200" dirty="0">
                <a:solidFill>
                  <a:srgbClr val="000000"/>
                </a:solidFill>
                <a:latin typeface="Calibri"/>
                <a:ea typeface="Calibri" panose="020F0502020204030204" pitchFamily="34" charset="0"/>
                <a:cs typeface="Geogrotesque-Light"/>
              </a:rPr>
            </a:br>
            <a:r>
              <a:rPr lang="tr-TR" sz="2800" kern="1200" dirty="0">
                <a:solidFill>
                  <a:srgbClr val="000000"/>
                </a:solidFill>
                <a:latin typeface="Calibri"/>
                <a:ea typeface="Calibri" panose="020F0502020204030204" pitchFamily="34" charset="0"/>
                <a:cs typeface="Geogrotesque-Light"/>
              </a:rPr>
              <a:t>  </a:t>
            </a:r>
            <a:r>
              <a:rPr lang="tr-TR" sz="4000" kern="1200" dirty="0">
                <a:solidFill>
                  <a:srgbClr val="000000"/>
                </a:solidFill>
                <a:latin typeface="+mj-lt"/>
                <a:ea typeface="Calibri" panose="020F0502020204030204" pitchFamily="34" charset="0"/>
                <a:cs typeface="Geogrotesque-Light"/>
              </a:rPr>
              <a:t>Erişkinlerde Temel Yaşam Desteği ve </a:t>
            </a:r>
            <a:br>
              <a:rPr lang="tr-TR" sz="4000" kern="1200" dirty="0">
                <a:solidFill>
                  <a:srgbClr val="000000"/>
                </a:solidFill>
                <a:latin typeface="+mj-lt"/>
                <a:ea typeface="Calibri" panose="020F0502020204030204" pitchFamily="34" charset="0"/>
                <a:cs typeface="Geogrotesque-Light"/>
              </a:rPr>
            </a:br>
            <a:r>
              <a:rPr lang="tr-TR" sz="4000" kern="1200" dirty="0">
                <a:solidFill>
                  <a:srgbClr val="000000"/>
                </a:solidFill>
                <a:latin typeface="+mj-lt"/>
                <a:ea typeface="Calibri" panose="020F0502020204030204" pitchFamily="34" charset="0"/>
                <a:cs typeface="Geogrotesque-Light"/>
              </a:rPr>
              <a:t> </a:t>
            </a:r>
            <a:r>
              <a:rPr lang="tr-TR" sz="4000" kern="1200" dirty="0" err="1">
                <a:solidFill>
                  <a:srgbClr val="000000"/>
                </a:solidFill>
                <a:latin typeface="+mj-lt"/>
                <a:ea typeface="Calibri" panose="020F0502020204030204" pitchFamily="34" charset="0"/>
                <a:cs typeface="Geogrotesque-Light"/>
              </a:rPr>
              <a:t>OED’nin</a:t>
            </a:r>
            <a:r>
              <a:rPr lang="tr-TR" sz="4000" kern="1200" dirty="0">
                <a:solidFill>
                  <a:srgbClr val="000000"/>
                </a:solidFill>
                <a:latin typeface="+mj-lt"/>
                <a:ea typeface="Calibri" panose="020F0502020204030204" pitchFamily="34" charset="0"/>
                <a:cs typeface="Geogrotesque-Light"/>
              </a:rPr>
              <a:t> Birlikte Uygulanması</a:t>
            </a: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344265"/>
            <a:ext cx="982040" cy="635944"/>
          </a:xfrm>
          <a:prstGeom prst="rect">
            <a:avLst/>
          </a:prstGeom>
        </p:spPr>
      </p:pic>
      <p:pic>
        <p:nvPicPr>
          <p:cNvPr id="8" name="Resim 7">
            <a:extLst>
              <a:ext uri="{FF2B5EF4-FFF2-40B4-BE49-F238E27FC236}">
                <a16:creationId xmlns:a16="http://schemas.microsoft.com/office/drawing/2014/main" id="{2DCDC32A-DC6D-43F7-8B90-D37E04CF7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260" y="1916832"/>
            <a:ext cx="3388843" cy="2304256"/>
          </a:xfrm>
          <a:prstGeom prst="rect">
            <a:avLst/>
          </a:prstGeom>
        </p:spPr>
      </p:pic>
      <p:pic>
        <p:nvPicPr>
          <p:cNvPr id="3" name="Resim 2"/>
          <p:cNvPicPr>
            <a:picLocks noChangeAspect="1"/>
          </p:cNvPicPr>
          <p:nvPr/>
        </p:nvPicPr>
        <p:blipFill>
          <a:blip r:embed="rId4"/>
          <a:stretch>
            <a:fillRect/>
          </a:stretch>
        </p:blipFill>
        <p:spPr>
          <a:xfrm>
            <a:off x="5446260" y="4365104"/>
            <a:ext cx="3388843" cy="2188386"/>
          </a:xfrm>
          <a:prstGeom prst="rect">
            <a:avLst/>
          </a:prstGeom>
        </p:spPr>
      </p:pic>
      <p:sp>
        <p:nvSpPr>
          <p:cNvPr id="11" name="Sağ Ayraç 10"/>
          <p:cNvSpPr/>
          <p:nvPr/>
        </p:nvSpPr>
        <p:spPr>
          <a:xfrm>
            <a:off x="4499992" y="4352391"/>
            <a:ext cx="946268" cy="19923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Sağ Ayraç 13"/>
          <p:cNvSpPr/>
          <p:nvPr/>
        </p:nvSpPr>
        <p:spPr>
          <a:xfrm>
            <a:off x="4499992" y="1940663"/>
            <a:ext cx="946268" cy="19923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2441124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8363612-BA2D-4201-A5F3-EA32FA456D36}"/>
              </a:ext>
            </a:extLst>
          </p:cNvPr>
          <p:cNvSpPr/>
          <p:nvPr/>
        </p:nvSpPr>
        <p:spPr>
          <a:xfrm>
            <a:off x="13753" y="291729"/>
            <a:ext cx="9121613" cy="905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340768"/>
            <a:ext cx="8689905" cy="259228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i="1" u="sng" dirty="0"/>
          </a:p>
          <a:p>
            <a:pPr marL="0" lvl="0" indent="0" algn="just">
              <a:buNone/>
            </a:pPr>
            <a:r>
              <a:rPr lang="tr-TR" sz="2400" b="1" dirty="0"/>
              <a:t>9- </a:t>
            </a:r>
            <a:r>
              <a:rPr lang="tr-TR" sz="2400" dirty="0"/>
              <a:t>OED ve Temel Yaşam Desteği uygulamasından sonra yaşam belirtisi (hareket, öksürük veya normal soluk alıp verme, gözlerin açılması gibi) gösteren hasta/yaralıya derlenme pozisyonu verir.</a:t>
            </a:r>
          </a:p>
          <a:p>
            <a:pPr marL="0" lvl="0" indent="0" algn="just">
              <a:buNone/>
            </a:pPr>
            <a:endParaRPr lang="tr-TR" sz="1600" dirty="0"/>
          </a:p>
          <a:p>
            <a:pPr marL="0" lvl="0" indent="0" algn="just">
              <a:buNone/>
            </a:pPr>
            <a:r>
              <a:rPr lang="tr-TR" sz="2400" b="1" dirty="0"/>
              <a:t>10- </a:t>
            </a:r>
            <a:r>
              <a:rPr lang="tr-TR" sz="2400" dirty="0"/>
              <a:t>Kesinlikle cihazı kapatmaz ve </a:t>
            </a:r>
            <a:r>
              <a:rPr lang="tr-TR" sz="2400" dirty="0" err="1"/>
              <a:t>pedleri</a:t>
            </a:r>
            <a:r>
              <a:rPr lang="tr-TR" sz="2400" dirty="0"/>
              <a:t> çıkarmaz.</a:t>
            </a:r>
          </a:p>
        </p:txBody>
      </p:sp>
      <p:sp>
        <p:nvSpPr>
          <p:cNvPr id="5" name="Başlık 1"/>
          <p:cNvSpPr>
            <a:spLocks noGrp="1"/>
          </p:cNvSpPr>
          <p:nvPr>
            <p:ph type="title"/>
          </p:nvPr>
        </p:nvSpPr>
        <p:spPr>
          <a:xfrm>
            <a:off x="8635" y="1"/>
            <a:ext cx="9135366" cy="1205298"/>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endParaRPr lang="tr-TR" sz="3600" i="1" dirty="0">
              <a:latin typeface="+mn-lt"/>
            </a:endParaRPr>
          </a:p>
        </p:txBody>
      </p:sp>
      <p:pic>
        <p:nvPicPr>
          <p:cNvPr id="7" name="Resim 6">
            <a:extLst>
              <a:ext uri="{FF2B5EF4-FFF2-40B4-BE49-F238E27FC236}">
                <a16:creationId xmlns:a16="http://schemas.microsoft.com/office/drawing/2014/main" id="{1D3030EE-66B6-446F-9948-FF02D4F22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44187"/>
            <a:ext cx="985049" cy="637893"/>
          </a:xfrm>
          <a:prstGeom prst="rect">
            <a:avLst/>
          </a:prstGeom>
        </p:spPr>
      </p:pic>
      <p:pic>
        <p:nvPicPr>
          <p:cNvPr id="2" name="Resim 1"/>
          <p:cNvPicPr>
            <a:picLocks noChangeAspect="1"/>
          </p:cNvPicPr>
          <p:nvPr/>
        </p:nvPicPr>
        <p:blipFill>
          <a:blip r:embed="rId3"/>
          <a:stretch>
            <a:fillRect/>
          </a:stretch>
        </p:blipFill>
        <p:spPr>
          <a:xfrm>
            <a:off x="2123728" y="4084223"/>
            <a:ext cx="4188592" cy="2500270"/>
          </a:xfrm>
          <a:prstGeom prst="rect">
            <a:avLst/>
          </a:prstGeom>
        </p:spPr>
      </p:pic>
    </p:spTree>
    <p:extLst>
      <p:ext uri="{BB962C8B-B14F-4D97-AF65-F5344CB8AC3E}">
        <p14:creationId xmlns:p14="http://schemas.microsoft.com/office/powerpoint/2010/main" val="323688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CA795F45-0AE6-4219-826D-704B480D9ED9}"/>
              </a:ext>
            </a:extLst>
          </p:cNvPr>
          <p:cNvSpPr/>
          <p:nvPr/>
        </p:nvSpPr>
        <p:spPr>
          <a:xfrm>
            <a:off x="0" y="0"/>
            <a:ext cx="9135367" cy="1268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1" y="0"/>
            <a:ext cx="9135367" cy="1268759"/>
          </a:xfrm>
        </p:spPr>
        <p:txBody>
          <a:bodyPr>
            <a:normAutofit/>
          </a:bodyPr>
          <a:lstStyle/>
          <a:p>
            <a:pPr algn="l"/>
            <a:r>
              <a:rPr lang="tr-TR" sz="3600" dirty="0"/>
              <a:t> OED Tanıtımı</a:t>
            </a:r>
            <a:br>
              <a:rPr lang="tr-TR" sz="3100" dirty="0"/>
            </a:br>
            <a:r>
              <a:rPr lang="tr-TR" sz="2400" dirty="0"/>
              <a:t> </a:t>
            </a:r>
            <a:r>
              <a:rPr lang="tr-TR" sz="2400" dirty="0">
                <a:solidFill>
                  <a:prstClr val="black"/>
                </a:solidFill>
                <a:ea typeface="+mn-ea"/>
                <a:cs typeface="+mn-cs"/>
              </a:rPr>
              <a:t>OED (Otomatik </a:t>
            </a:r>
            <a:r>
              <a:rPr lang="tr-TR" sz="2400" dirty="0" err="1">
                <a:solidFill>
                  <a:prstClr val="black"/>
                </a:solidFill>
                <a:ea typeface="+mn-ea"/>
                <a:cs typeface="+mn-cs"/>
              </a:rPr>
              <a:t>Eksternal</a:t>
            </a:r>
            <a:r>
              <a:rPr lang="tr-TR" sz="2400" dirty="0">
                <a:solidFill>
                  <a:prstClr val="black"/>
                </a:solidFill>
                <a:ea typeface="+mn-ea"/>
                <a:cs typeface="+mn-cs"/>
              </a:rPr>
              <a:t> </a:t>
            </a:r>
            <a:r>
              <a:rPr lang="tr-TR" sz="2400" dirty="0" err="1">
                <a:solidFill>
                  <a:prstClr val="black"/>
                </a:solidFill>
                <a:ea typeface="+mn-ea"/>
                <a:cs typeface="+mn-cs"/>
              </a:rPr>
              <a:t>Defibrilatör</a:t>
            </a:r>
            <a:r>
              <a:rPr lang="tr-TR" sz="2400" dirty="0">
                <a:solidFill>
                  <a:prstClr val="black"/>
                </a:solidFill>
                <a:ea typeface="+mn-ea"/>
                <a:cs typeface="+mn-cs"/>
              </a:rPr>
              <a:t>) Nedir</a:t>
            </a:r>
            <a:endParaRPr lang="tr-TR" sz="2400" dirty="0"/>
          </a:p>
        </p:txBody>
      </p:sp>
      <p:sp>
        <p:nvSpPr>
          <p:cNvPr id="4" name="İçerik Yer Tutucusu 2"/>
          <p:cNvSpPr txBox="1">
            <a:spLocks/>
          </p:cNvSpPr>
          <p:nvPr/>
        </p:nvSpPr>
        <p:spPr>
          <a:xfrm>
            <a:off x="251519" y="1484784"/>
            <a:ext cx="8892481" cy="5256584"/>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60000"/>
              </a:lnSpc>
              <a:buNone/>
            </a:pPr>
            <a:r>
              <a:rPr lang="tr-TR" sz="2400" dirty="0"/>
              <a:t>OED, bir </a:t>
            </a:r>
            <a:r>
              <a:rPr lang="tr-TR" sz="2400" dirty="0" err="1"/>
              <a:t>defibrilatör</a:t>
            </a:r>
            <a:r>
              <a:rPr lang="tr-TR" sz="2400" dirty="0"/>
              <a:t> türüdür ve </a:t>
            </a:r>
            <a:r>
              <a:rPr lang="tr-TR" sz="2400" dirty="0" err="1"/>
              <a:t>defibrilatörler</a:t>
            </a:r>
            <a:r>
              <a:rPr lang="tr-TR" sz="2400" dirty="0"/>
              <a:t> kalbe şok uygulaması  yapmaya yarayan   cihazlardır. </a:t>
            </a:r>
          </a:p>
          <a:p>
            <a:pPr marL="0" lvl="0" indent="0">
              <a:lnSpc>
                <a:spcPct val="160000"/>
              </a:lnSpc>
              <a:buNone/>
            </a:pPr>
            <a:r>
              <a:rPr lang="tr-TR" sz="2400" dirty="0"/>
              <a:t>OED, ani kalp durması sırasında göğse yapıştırılan </a:t>
            </a:r>
            <a:r>
              <a:rPr lang="tr-TR" sz="2400" dirty="0" err="1"/>
              <a:t>pedler</a:t>
            </a:r>
            <a:r>
              <a:rPr lang="tr-TR" sz="2400" dirty="0"/>
              <a:t>(elektrotlar) vasıtası ile kalbe şok verilmesini sağlayan hafif, kullanımı kolay ve taşınabilir bir cihazdır. </a:t>
            </a:r>
          </a:p>
          <a:p>
            <a:pPr marL="0" lvl="0" indent="0">
              <a:lnSpc>
                <a:spcPct val="160000"/>
              </a:lnSpc>
              <a:buNone/>
            </a:pPr>
            <a:r>
              <a:rPr lang="tr-TR" sz="2400" dirty="0"/>
              <a:t>Bu cihazlar OED kullanımını kapsayan ilk yardım eğitimi almış herkes tarafından kullanılabilir.</a:t>
            </a:r>
          </a:p>
        </p:txBody>
      </p:sp>
      <p:pic>
        <p:nvPicPr>
          <p:cNvPr id="6" name="Resim 5">
            <a:extLst>
              <a:ext uri="{FF2B5EF4-FFF2-40B4-BE49-F238E27FC236}">
                <a16:creationId xmlns:a16="http://schemas.microsoft.com/office/drawing/2014/main" id="{F4FA4F05-AFDC-4726-957C-25C964DC7D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9580" y="476672"/>
            <a:ext cx="922799" cy="597581"/>
          </a:xfrm>
          <a:prstGeom prst="rect">
            <a:avLst/>
          </a:prstGeom>
        </p:spPr>
      </p:pic>
    </p:spTree>
    <p:extLst>
      <p:ext uri="{BB962C8B-B14F-4D97-AF65-F5344CB8AC3E}">
        <p14:creationId xmlns:p14="http://schemas.microsoft.com/office/powerpoint/2010/main" val="2694155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044BDA53-C449-4099-8151-33EAC5C9C619}"/>
              </a:ext>
            </a:extLst>
          </p:cNvPr>
          <p:cNvSpPr/>
          <p:nvPr/>
        </p:nvSpPr>
        <p:spPr>
          <a:xfrm>
            <a:off x="0" y="0"/>
            <a:ext cx="9144000" cy="1484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136096" y="0"/>
            <a:ext cx="9044416" cy="1484784"/>
          </a:xfrm>
        </p:spPr>
        <p:txBody>
          <a:bodyPr>
            <a:noAutofit/>
          </a:bodyPr>
          <a:lstStyle/>
          <a:p>
            <a:pPr algn="l"/>
            <a:r>
              <a:rPr lang="tr-TR" sz="3600" dirty="0">
                <a:solidFill>
                  <a:prstClr val="black"/>
                </a:solidFill>
              </a:rPr>
              <a:t>  </a:t>
            </a:r>
            <a:br>
              <a:rPr lang="tr-TR" sz="3600" dirty="0">
                <a:solidFill>
                  <a:prstClr val="black"/>
                </a:solidFill>
              </a:rPr>
            </a:br>
            <a:br>
              <a:rPr lang="tr-TR" sz="3600" dirty="0">
                <a:solidFill>
                  <a:prstClr val="black"/>
                </a:solidFill>
              </a:rPr>
            </a:br>
            <a:r>
              <a:rPr lang="tr-TR" sz="3600" dirty="0">
                <a:solidFill>
                  <a:prstClr val="black"/>
                </a:solidFill>
              </a:rPr>
              <a:t> </a:t>
            </a:r>
            <a:br>
              <a:rPr lang="tr-TR" sz="3600" dirty="0">
                <a:solidFill>
                  <a:prstClr val="black"/>
                </a:solidFill>
              </a:rPr>
            </a:br>
            <a:r>
              <a:rPr lang="tr-TR" sz="3600" dirty="0">
                <a:solidFill>
                  <a:prstClr val="black"/>
                </a:solidFill>
              </a:rPr>
              <a:t>Çocuklarda Temel Yaşam Desteği ve </a:t>
            </a:r>
            <a:br>
              <a:rPr lang="tr-TR" sz="3600" dirty="0">
                <a:solidFill>
                  <a:prstClr val="black"/>
                </a:solidFill>
              </a:rPr>
            </a:br>
            <a:r>
              <a:rPr lang="tr-TR" sz="3600" dirty="0" err="1">
                <a:solidFill>
                  <a:prstClr val="black"/>
                </a:solidFill>
              </a:rPr>
              <a:t>OED’nin</a:t>
            </a:r>
            <a:r>
              <a:rPr lang="tr-TR" sz="3600" dirty="0">
                <a:solidFill>
                  <a:prstClr val="black"/>
                </a:solidFill>
              </a:rPr>
              <a:t> Birlikte Uygulanması </a:t>
            </a:r>
            <a:br>
              <a:rPr lang="tr-TR" sz="3200" dirty="0">
                <a:solidFill>
                  <a:prstClr val="black"/>
                </a:solidFill>
              </a:rPr>
            </a:br>
            <a:r>
              <a:rPr lang="tr-TR" sz="2400" dirty="0">
                <a:solidFill>
                  <a:prstClr val="black"/>
                </a:solidFill>
              </a:rPr>
              <a:t>Genel Bilgiler</a:t>
            </a:r>
            <a:br>
              <a:rPr lang="tr-TR" sz="3200" dirty="0">
                <a:solidFill>
                  <a:prstClr val="black"/>
                </a:solidFill>
              </a:rPr>
            </a:br>
            <a:r>
              <a:rPr lang="tr-TR" sz="3200" dirty="0">
                <a:solidFill>
                  <a:prstClr val="black"/>
                </a:solidFill>
              </a:rPr>
              <a:t>  </a:t>
            </a:r>
            <a:br>
              <a:rPr lang="tr-TR" sz="4800" b="1" dirty="0"/>
            </a:br>
            <a:br>
              <a:rPr lang="tr-TR" sz="3600" dirty="0">
                <a:solidFill>
                  <a:prstClr val="black"/>
                </a:solidFill>
              </a:rPr>
            </a:br>
            <a:endParaRPr lang="tr-TR" sz="3600" dirty="0"/>
          </a:p>
        </p:txBody>
      </p:sp>
      <p:sp>
        <p:nvSpPr>
          <p:cNvPr id="4" name="İçerik Yer Tutucusu 2"/>
          <p:cNvSpPr txBox="1">
            <a:spLocks/>
          </p:cNvSpPr>
          <p:nvPr/>
        </p:nvSpPr>
        <p:spPr>
          <a:xfrm>
            <a:off x="251520" y="1885654"/>
            <a:ext cx="8695436" cy="3847601"/>
          </a:xfrm>
          <a:prstGeom prst="rect">
            <a:avLst/>
          </a:prstGeom>
          <a:solidFill>
            <a:schemeClr val="bg1"/>
          </a:solidFill>
          <a:ln>
            <a:solidFill>
              <a:schemeClr val="bg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800" dirty="0"/>
              <a:t>Temel Yaşam Desteği uygulamasının amacı, toplumda, hastane öncesi alanda ve hastanede kalbi durmak üzere olan, kalbi durmuş ve müdahalesi yapılmış çocukların erken dönemde tanınması ve tedavi edilmesidir.</a:t>
            </a:r>
          </a:p>
          <a:p>
            <a:pPr marL="0" indent="0">
              <a:buNone/>
            </a:pPr>
            <a:endParaRPr lang="tr-TR" sz="2800" dirty="0"/>
          </a:p>
          <a:p>
            <a:pPr algn="just"/>
            <a:r>
              <a:rPr lang="tr-TR" sz="2800" dirty="0"/>
              <a:t>Çocuklar için Temel Yaşam Desteği belirli bir sıra ile yapılması gerekir. Bu konu başlığında bu sıra dikkate alınarak çocuklar için Temel Yaşam Desteğinde yer alan güvenlik, yanıtın değerlendirilmesi ve 112 acil yardım numarasının aranması, hava yolu ve solunumun değerlendirilmesi, göğüs basısı ve uygulanışı, solunum desteği uygulanışı ve Temel Yaşam Desteğinin sonlandırılması konuları anlatılacaktır.</a:t>
            </a:r>
          </a:p>
        </p:txBody>
      </p:sp>
      <p:pic>
        <p:nvPicPr>
          <p:cNvPr id="6" name="Resim 5">
            <a:extLst>
              <a:ext uri="{FF2B5EF4-FFF2-40B4-BE49-F238E27FC236}">
                <a16:creationId xmlns:a16="http://schemas.microsoft.com/office/drawing/2014/main" id="{352F46C4-AB52-48D0-9C3D-E89D14947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400871"/>
            <a:ext cx="1106004" cy="716220"/>
          </a:xfrm>
          <a:prstGeom prst="rect">
            <a:avLst/>
          </a:prstGeom>
        </p:spPr>
      </p:pic>
    </p:spTree>
    <p:extLst>
      <p:ext uri="{BB962C8B-B14F-4D97-AF65-F5344CB8AC3E}">
        <p14:creationId xmlns:p14="http://schemas.microsoft.com/office/powerpoint/2010/main" val="1790422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044BDA53-C449-4099-8151-33EAC5C9C619}"/>
              </a:ext>
            </a:extLst>
          </p:cNvPr>
          <p:cNvSpPr/>
          <p:nvPr/>
        </p:nvSpPr>
        <p:spPr>
          <a:xfrm>
            <a:off x="0" y="0"/>
            <a:ext cx="9144000" cy="1484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136096" y="0"/>
            <a:ext cx="9044416" cy="1484784"/>
          </a:xfrm>
        </p:spPr>
        <p:txBody>
          <a:bodyPr>
            <a:noAutofit/>
          </a:bodyPr>
          <a:lstStyle/>
          <a:p>
            <a:pPr algn="l"/>
            <a:r>
              <a:rPr lang="tr-TR" sz="3600" dirty="0">
                <a:solidFill>
                  <a:prstClr val="black"/>
                </a:solidFill>
              </a:rPr>
              <a:t>  </a:t>
            </a:r>
            <a:br>
              <a:rPr lang="tr-TR" sz="3600" dirty="0">
                <a:solidFill>
                  <a:prstClr val="black"/>
                </a:solidFill>
              </a:rPr>
            </a:br>
            <a:br>
              <a:rPr lang="tr-TR" sz="3600" dirty="0">
                <a:solidFill>
                  <a:prstClr val="black"/>
                </a:solidFill>
              </a:rPr>
            </a:br>
            <a:r>
              <a:rPr lang="tr-TR" sz="3600" dirty="0">
                <a:solidFill>
                  <a:prstClr val="black"/>
                </a:solidFill>
              </a:rPr>
              <a:t> </a:t>
            </a:r>
            <a:br>
              <a:rPr lang="tr-TR" sz="3600" dirty="0">
                <a:solidFill>
                  <a:prstClr val="black"/>
                </a:solidFill>
              </a:rPr>
            </a:br>
            <a:r>
              <a:rPr lang="tr-TR" sz="3600" dirty="0">
                <a:solidFill>
                  <a:prstClr val="black"/>
                </a:solidFill>
              </a:rPr>
              <a:t>Çocuklarda Temel Yaşam Desteği ve </a:t>
            </a:r>
            <a:br>
              <a:rPr lang="tr-TR" sz="3600" dirty="0">
                <a:solidFill>
                  <a:prstClr val="black"/>
                </a:solidFill>
              </a:rPr>
            </a:br>
            <a:r>
              <a:rPr lang="tr-TR" sz="3600" dirty="0" err="1">
                <a:solidFill>
                  <a:prstClr val="black"/>
                </a:solidFill>
              </a:rPr>
              <a:t>OED’nin</a:t>
            </a:r>
            <a:r>
              <a:rPr lang="tr-TR" sz="3600" dirty="0">
                <a:solidFill>
                  <a:prstClr val="black"/>
                </a:solidFill>
              </a:rPr>
              <a:t> Birlikte Uygulanması </a:t>
            </a:r>
            <a:br>
              <a:rPr lang="tr-TR" sz="3200" dirty="0">
                <a:solidFill>
                  <a:prstClr val="black"/>
                </a:solidFill>
              </a:rPr>
            </a:br>
            <a:r>
              <a:rPr lang="tr-TR" sz="2400" dirty="0">
                <a:solidFill>
                  <a:prstClr val="black"/>
                </a:solidFill>
              </a:rPr>
              <a:t>Genel Bilgiler</a:t>
            </a:r>
            <a:br>
              <a:rPr lang="tr-TR" sz="3200" dirty="0">
                <a:solidFill>
                  <a:prstClr val="black"/>
                </a:solidFill>
              </a:rPr>
            </a:br>
            <a:r>
              <a:rPr lang="tr-TR" sz="3200" dirty="0">
                <a:solidFill>
                  <a:prstClr val="black"/>
                </a:solidFill>
              </a:rPr>
              <a:t>  </a:t>
            </a:r>
            <a:br>
              <a:rPr lang="tr-TR" sz="4800" b="1" dirty="0"/>
            </a:br>
            <a:br>
              <a:rPr lang="tr-TR" sz="3600" dirty="0">
                <a:solidFill>
                  <a:prstClr val="black"/>
                </a:solidFill>
              </a:rPr>
            </a:br>
            <a:endParaRPr lang="tr-TR" sz="3600" dirty="0"/>
          </a:p>
        </p:txBody>
      </p:sp>
      <p:sp>
        <p:nvSpPr>
          <p:cNvPr id="4" name="İçerik Yer Tutucusu 2"/>
          <p:cNvSpPr txBox="1">
            <a:spLocks/>
          </p:cNvSpPr>
          <p:nvPr/>
        </p:nvSpPr>
        <p:spPr>
          <a:xfrm>
            <a:off x="323528" y="2276872"/>
            <a:ext cx="8623428" cy="345638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dirty="0"/>
              <a:t>Ergenlik bulguları olan çocuklar için ,erişkin canlandırma yönergeleri yani erişkin temel yaşam desteği </a:t>
            </a:r>
            <a:r>
              <a:rPr lang="tr-TR" sz="2400" dirty="0" err="1"/>
              <a:t>klavuzu</a:t>
            </a:r>
            <a:r>
              <a:rPr lang="tr-TR" sz="2400" dirty="0"/>
              <a:t> uygulanır.</a:t>
            </a:r>
          </a:p>
          <a:p>
            <a:pPr marL="0" indent="0" algn="just">
              <a:buNone/>
            </a:pPr>
            <a:endParaRPr lang="tr-TR" sz="2400" dirty="0"/>
          </a:p>
          <a:p>
            <a:pPr marL="0" indent="0" algn="just">
              <a:buNone/>
            </a:pPr>
            <a:r>
              <a:rPr lang="tr-TR" sz="2400" dirty="0" err="1"/>
              <a:t>Yenidoğan</a:t>
            </a:r>
            <a:r>
              <a:rPr lang="tr-TR" sz="2400" dirty="0"/>
              <a:t> bebekler için; </a:t>
            </a:r>
            <a:r>
              <a:rPr lang="tr-TR" sz="2400" dirty="0" err="1"/>
              <a:t>yenidoğan</a:t>
            </a:r>
            <a:r>
              <a:rPr lang="tr-TR" sz="2400" dirty="0"/>
              <a:t> canlandırma yönergeleri kullanılmalıdır. Ancak hastaneden taburcu olmuş </a:t>
            </a:r>
            <a:r>
              <a:rPr lang="tr-TR" sz="2400" dirty="0" err="1"/>
              <a:t>yenidoğan</a:t>
            </a:r>
            <a:r>
              <a:rPr lang="tr-TR" sz="2400" dirty="0"/>
              <a:t> bebekler için çocuk temel yaşam desteği </a:t>
            </a:r>
            <a:r>
              <a:rPr lang="tr-TR" sz="2400" dirty="0" err="1"/>
              <a:t>klavuzu</a:t>
            </a:r>
            <a:r>
              <a:rPr lang="tr-TR" sz="2400" dirty="0"/>
              <a:t> uygulanır.</a:t>
            </a:r>
          </a:p>
        </p:txBody>
      </p:sp>
      <p:pic>
        <p:nvPicPr>
          <p:cNvPr id="6" name="Resim 5">
            <a:extLst>
              <a:ext uri="{FF2B5EF4-FFF2-40B4-BE49-F238E27FC236}">
                <a16:creationId xmlns:a16="http://schemas.microsoft.com/office/drawing/2014/main" id="{352F46C4-AB52-48D0-9C3D-E89D14947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400871"/>
            <a:ext cx="1106004" cy="716220"/>
          </a:xfrm>
          <a:prstGeom prst="rect">
            <a:avLst/>
          </a:prstGeom>
        </p:spPr>
      </p:pic>
    </p:spTree>
    <p:extLst>
      <p:ext uri="{BB962C8B-B14F-4D97-AF65-F5344CB8AC3E}">
        <p14:creationId xmlns:p14="http://schemas.microsoft.com/office/powerpoint/2010/main" val="2983210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5D92DB9-973B-4346-9CCF-85E2DC746D87}"/>
              </a:ext>
            </a:extLst>
          </p:cNvPr>
          <p:cNvSpPr/>
          <p:nvPr/>
        </p:nvSpPr>
        <p:spPr>
          <a:xfrm>
            <a:off x="1" y="0"/>
            <a:ext cx="9143999" cy="14127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p:cNvSpPr>
            <a:spLocks noGrp="1"/>
          </p:cNvSpPr>
          <p:nvPr>
            <p:ph type="title"/>
          </p:nvPr>
        </p:nvSpPr>
        <p:spPr>
          <a:xfrm>
            <a:off x="0" y="0"/>
            <a:ext cx="9144000" cy="1412776"/>
          </a:xfrm>
        </p:spPr>
        <p:txBody>
          <a:bodyPr>
            <a:noAutofit/>
          </a:bodyPr>
          <a:lstStyle/>
          <a:p>
            <a:pPr algn="l"/>
            <a:r>
              <a:rPr lang="tr-TR" sz="3600" dirty="0">
                <a:solidFill>
                  <a:prstClr val="black"/>
                </a:solidFill>
              </a:rPr>
              <a:t>  Çocuklarda Temel Yaşam Desteği ve </a:t>
            </a:r>
            <a:br>
              <a:rPr lang="tr-TR" sz="3600" dirty="0">
                <a:solidFill>
                  <a:prstClr val="black"/>
                </a:solidFill>
              </a:rPr>
            </a:br>
            <a:r>
              <a:rPr lang="tr-TR" sz="3600" dirty="0">
                <a:solidFill>
                  <a:prstClr val="black"/>
                </a:solidFill>
              </a:rPr>
              <a:t>  </a:t>
            </a:r>
            <a:r>
              <a:rPr lang="tr-TR" sz="3600" dirty="0" err="1">
                <a:solidFill>
                  <a:prstClr val="black"/>
                </a:solidFill>
              </a:rPr>
              <a:t>OED’nin</a:t>
            </a:r>
            <a:r>
              <a:rPr lang="tr-TR" sz="3600" dirty="0">
                <a:solidFill>
                  <a:prstClr val="black"/>
                </a:solidFill>
              </a:rPr>
              <a:t> Birlikte Uygulanması </a:t>
            </a:r>
            <a:br>
              <a:rPr lang="tr-TR" sz="3200" dirty="0">
                <a:solidFill>
                  <a:prstClr val="black"/>
                </a:solidFill>
              </a:rPr>
            </a:br>
            <a:r>
              <a:rPr lang="tr-TR" sz="3200" dirty="0">
                <a:solidFill>
                  <a:prstClr val="black"/>
                </a:solidFill>
              </a:rPr>
              <a:t>   </a:t>
            </a:r>
            <a:r>
              <a:rPr lang="tr-TR" sz="2800" dirty="0">
                <a:solidFill>
                  <a:prstClr val="black"/>
                </a:solidFill>
              </a:rPr>
              <a:t>Tanımlar</a:t>
            </a:r>
            <a:endParaRPr lang="tr-TR" sz="2800" dirty="0"/>
          </a:p>
        </p:txBody>
      </p:sp>
      <p:sp>
        <p:nvSpPr>
          <p:cNvPr id="4" name="İçerik Yer Tutucusu 2"/>
          <p:cNvSpPr txBox="1">
            <a:spLocks/>
          </p:cNvSpPr>
          <p:nvPr/>
        </p:nvSpPr>
        <p:spPr>
          <a:xfrm>
            <a:off x="107504" y="1484784"/>
            <a:ext cx="9036494" cy="484638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solidFill>
                <a:prstClr val="black"/>
              </a:solidFill>
            </a:endParaRPr>
          </a:p>
          <a:p>
            <a:pPr marL="0" indent="0">
              <a:buNone/>
            </a:pPr>
            <a:r>
              <a:rPr lang="tr-TR" sz="2400" b="1" dirty="0">
                <a:solidFill>
                  <a:prstClr val="black"/>
                </a:solidFill>
              </a:rPr>
              <a:t>      </a:t>
            </a:r>
            <a:r>
              <a:rPr lang="en-US" sz="2400" b="1" dirty="0">
                <a:solidFill>
                  <a:prstClr val="black"/>
                </a:solidFill>
              </a:rPr>
              <a:t>• </a:t>
            </a:r>
            <a:r>
              <a:rPr lang="tr-TR" sz="2400" b="1" dirty="0" err="1"/>
              <a:t>Yenidoğan</a:t>
            </a:r>
            <a:r>
              <a:rPr lang="tr-TR" sz="2400" b="1" dirty="0"/>
              <a:t> bebek: </a:t>
            </a:r>
            <a:r>
              <a:rPr lang="tr-TR" sz="2400" dirty="0"/>
              <a:t>Yenidoğmuş-28 gün arasındaki bebek</a:t>
            </a:r>
          </a:p>
          <a:p>
            <a:pPr marL="0" indent="0">
              <a:buNone/>
            </a:pPr>
            <a:r>
              <a:rPr lang="tr-TR" sz="2400" b="1" dirty="0"/>
              <a:t>      </a:t>
            </a:r>
            <a:r>
              <a:rPr lang="en-US" sz="2400" b="1" dirty="0"/>
              <a:t>•</a:t>
            </a:r>
            <a:r>
              <a:rPr lang="tr-TR" sz="2400" b="1" dirty="0"/>
              <a:t> Bebek: </a:t>
            </a:r>
            <a:r>
              <a:rPr lang="tr-TR" sz="2400" dirty="0"/>
              <a:t>29 gun-1 yaş arasındaki bebek</a:t>
            </a:r>
          </a:p>
          <a:p>
            <a:pPr marL="0" indent="0">
              <a:buNone/>
            </a:pPr>
            <a:r>
              <a:rPr lang="tr-TR" sz="2400" b="1" dirty="0"/>
              <a:t>      </a:t>
            </a:r>
            <a:r>
              <a:rPr lang="en-US" sz="2400" b="1" dirty="0"/>
              <a:t>• </a:t>
            </a:r>
            <a:r>
              <a:rPr lang="tr-TR" sz="2400" b="1" dirty="0"/>
              <a:t>Çocuk: </a:t>
            </a:r>
            <a:r>
              <a:rPr lang="tr-TR" sz="2400" dirty="0"/>
              <a:t>1 yaş-ergenlik donemi arası çocuk</a:t>
            </a:r>
          </a:p>
          <a:p>
            <a:pPr marL="0" indent="0">
              <a:buNone/>
            </a:pPr>
            <a:r>
              <a:rPr lang="tr-TR" sz="2400" b="1" dirty="0"/>
              <a:t>      </a:t>
            </a:r>
            <a:r>
              <a:rPr lang="en-US" sz="2400" b="1" dirty="0"/>
              <a:t>•</a:t>
            </a:r>
            <a:r>
              <a:rPr lang="tr-TR" sz="2400" b="1" dirty="0"/>
              <a:t> Ergenlikteki çocuk: </a:t>
            </a:r>
            <a:r>
              <a:rPr lang="tr-TR" sz="2400" dirty="0"/>
              <a:t>Kızlarda meme gelişimi, erkeklerde koltuk   </a:t>
            </a:r>
          </a:p>
          <a:p>
            <a:pPr marL="0" indent="0">
              <a:buNone/>
            </a:pPr>
            <a:r>
              <a:rPr lang="tr-TR" sz="2400" dirty="0"/>
              <a:t>      altı  kıllanması olan çocuk</a:t>
            </a:r>
          </a:p>
          <a:p>
            <a:pPr marL="0" indent="0">
              <a:buNone/>
            </a:pPr>
            <a:r>
              <a:rPr lang="tr-TR" sz="2400" b="1" dirty="0"/>
              <a:t>      </a:t>
            </a:r>
            <a:r>
              <a:rPr lang="en-US" sz="2400" b="1" dirty="0"/>
              <a:t>•</a:t>
            </a:r>
            <a:r>
              <a:rPr lang="tr-TR" sz="2400" b="1" dirty="0"/>
              <a:t> Erişkin: </a:t>
            </a:r>
            <a:r>
              <a:rPr lang="tr-TR" sz="2400" dirty="0"/>
              <a:t>Ergenlik bulguları olan ve sonrası yaş grubu</a:t>
            </a:r>
          </a:p>
        </p:txBody>
      </p:sp>
      <p:pic>
        <p:nvPicPr>
          <p:cNvPr id="6" name="Resim 5">
            <a:extLst>
              <a:ext uri="{FF2B5EF4-FFF2-40B4-BE49-F238E27FC236}">
                <a16:creationId xmlns:a16="http://schemas.microsoft.com/office/drawing/2014/main" id="{0DD3B9C7-DACC-43AF-BFB7-F96AA7669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669244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0830424-DA8F-4672-BA81-94016B8F7FE4}"/>
              </a:ext>
            </a:extLst>
          </p:cNvPr>
          <p:cNvSpPr/>
          <p:nvPr/>
        </p:nvSpPr>
        <p:spPr>
          <a:xfrm>
            <a:off x="-1" y="111130"/>
            <a:ext cx="9121613" cy="10856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209823"/>
            <a:ext cx="8064896" cy="3168353"/>
          </a:xfrm>
          <a:prstGeom prst="rect">
            <a:avLst/>
          </a:prstGeom>
          <a:solidFill>
            <a:schemeClr val="bg1"/>
          </a:solidFill>
          <a:ln>
            <a:solidFill>
              <a:schemeClr val="bg1"/>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endParaRPr lang="tr-TR" sz="2400" dirty="0"/>
          </a:p>
          <a:p>
            <a:pPr marL="0" lvl="0" indent="0" algn="just">
              <a:spcBef>
                <a:spcPts val="0"/>
              </a:spcBef>
              <a:buNone/>
            </a:pPr>
            <a:endParaRPr lang="tr-TR" sz="1700" b="1" dirty="0">
              <a:solidFill>
                <a:prstClr val="black"/>
              </a:solidFill>
            </a:endParaRPr>
          </a:p>
          <a:p>
            <a:pPr marL="0" lvl="0" indent="0" algn="just">
              <a:spcBef>
                <a:spcPts val="0"/>
              </a:spcBef>
              <a:buNone/>
            </a:pPr>
            <a:r>
              <a:rPr lang="tr-TR" sz="2600" b="1" dirty="0">
                <a:solidFill>
                  <a:prstClr val="black"/>
                </a:solidFill>
              </a:rPr>
              <a:t>1-</a:t>
            </a:r>
            <a:r>
              <a:rPr lang="tr-TR" sz="2600" dirty="0">
                <a:solidFill>
                  <a:prstClr val="black"/>
                </a:solidFill>
              </a:rPr>
              <a:t> Önce Hasta/yaralı ve kendi güvenliğini sağlar.</a:t>
            </a:r>
          </a:p>
          <a:p>
            <a:pPr marL="0" lvl="0" indent="0" algn="just">
              <a:spcBef>
                <a:spcPts val="0"/>
              </a:spcBef>
              <a:buNone/>
            </a:pPr>
            <a:endParaRPr lang="tr-TR" sz="2600" dirty="0">
              <a:solidFill>
                <a:prstClr val="black"/>
              </a:solidFill>
            </a:endParaRPr>
          </a:p>
          <a:p>
            <a:pPr marL="0" lvl="0" indent="0" algn="just">
              <a:spcBef>
                <a:spcPts val="0"/>
              </a:spcBef>
              <a:buNone/>
            </a:pPr>
            <a:r>
              <a:rPr lang="tr-TR" sz="2600" b="1" dirty="0">
                <a:solidFill>
                  <a:prstClr val="black"/>
                </a:solidFill>
              </a:rPr>
              <a:t>2-</a:t>
            </a:r>
            <a:r>
              <a:rPr lang="tr-TR" sz="2600" dirty="0">
                <a:solidFill>
                  <a:prstClr val="black"/>
                </a:solidFill>
              </a:rPr>
              <a:t> Gerekli ve mümkünse uygulama başlamadan önce çocuğu güvenli bir alana taşır.</a:t>
            </a:r>
          </a:p>
          <a:p>
            <a:pPr marL="0" lvl="0" indent="0">
              <a:buNone/>
            </a:pPr>
            <a:endParaRPr lang="tr-TR" sz="2600" dirty="0"/>
          </a:p>
          <a:p>
            <a:pPr marL="0" lvl="0" indent="0">
              <a:buNone/>
            </a:pPr>
            <a:r>
              <a:rPr lang="tr-TR" sz="2600" b="1" dirty="0"/>
              <a:t>3-</a:t>
            </a:r>
            <a:r>
              <a:rPr lang="tr-TR" sz="2600" dirty="0"/>
              <a:t> Çocuklarda omuzlara hafifçe dokunup yüksek sesle “iyi misiniz?” diye sorarak yanıtlı (bilinci) kontrol eder.</a:t>
            </a:r>
          </a:p>
          <a:p>
            <a:pPr marL="0" lvl="0" indent="0" algn="just">
              <a:buNone/>
            </a:pPr>
            <a:r>
              <a:rPr lang="tr-TR" sz="2400" dirty="0"/>
              <a:t> </a:t>
            </a:r>
          </a:p>
        </p:txBody>
      </p:sp>
      <p:sp>
        <p:nvSpPr>
          <p:cNvPr id="5" name="Başlık 1"/>
          <p:cNvSpPr>
            <a:spLocks noGrp="1"/>
          </p:cNvSpPr>
          <p:nvPr>
            <p:ph type="title"/>
          </p:nvPr>
        </p:nvSpPr>
        <p:spPr>
          <a:xfrm>
            <a:off x="-1" y="0"/>
            <a:ext cx="9144001" cy="1340767"/>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65104"/>
            <a:ext cx="420690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a:extLst>
              <a:ext uri="{FF2B5EF4-FFF2-40B4-BE49-F238E27FC236}">
                <a16:creationId xmlns:a16="http://schemas.microsoft.com/office/drawing/2014/main" id="{D9597D72-306E-4F42-9608-090BB8861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544147"/>
            <a:ext cx="982238" cy="636072"/>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130" y="4245636"/>
            <a:ext cx="3199933" cy="2279708"/>
          </a:xfrm>
          <a:prstGeom prst="rect">
            <a:avLst/>
          </a:prstGeom>
        </p:spPr>
      </p:pic>
    </p:spTree>
    <p:extLst>
      <p:ext uri="{BB962C8B-B14F-4D97-AF65-F5344CB8AC3E}">
        <p14:creationId xmlns:p14="http://schemas.microsoft.com/office/powerpoint/2010/main" val="1350005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73DDBAEE-42DB-498E-93D1-C0E3F2581005}"/>
              </a:ext>
            </a:extLst>
          </p:cNvPr>
          <p:cNvSpPr/>
          <p:nvPr/>
        </p:nvSpPr>
        <p:spPr>
          <a:xfrm>
            <a:off x="35495" y="214860"/>
            <a:ext cx="9099871" cy="9098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84784"/>
            <a:ext cx="8964488" cy="496855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1400" b="1" dirty="0"/>
          </a:p>
          <a:p>
            <a:pPr marL="0" lvl="0" indent="0" algn="just">
              <a:buNone/>
            </a:pPr>
            <a:r>
              <a:rPr lang="tr-TR" sz="2400" b="1" dirty="0"/>
              <a:t>4- a) Çocuk yanıtlı (bilinci yerinde) ise;</a:t>
            </a:r>
          </a:p>
          <a:p>
            <a:pPr marL="0" lvl="0" indent="0" algn="just">
              <a:buNone/>
            </a:pPr>
            <a:endParaRPr lang="tr-TR" sz="2000" dirty="0"/>
          </a:p>
          <a:p>
            <a:pPr algn="just"/>
            <a:r>
              <a:rPr lang="tr-TR" sz="2200" dirty="0"/>
              <a:t>Çocuğun bilinci açık, konuşabiliyor ve hareket edebiliyorsa 112 acil yardım numarasını arar veya aratır.</a:t>
            </a:r>
          </a:p>
          <a:p>
            <a:pPr lvl="0" algn="just"/>
            <a:r>
              <a:rPr lang="tr-TR" sz="2200" dirty="0"/>
              <a:t>Arama sırasında telefonun hoparlörünü açarak telefondaki sağlık görevlisinin direktiflerini dinler.</a:t>
            </a:r>
          </a:p>
          <a:p>
            <a:pPr lvl="0" algn="just"/>
            <a:r>
              <a:rPr lang="tr-TR" sz="2200" dirty="0"/>
              <a:t>Çocuğun yanına diz çöker.</a:t>
            </a:r>
          </a:p>
          <a:p>
            <a:pPr lvl="0" algn="just"/>
            <a:r>
              <a:rPr lang="tr-TR" sz="2200" dirty="0"/>
              <a:t>Çocuğun boyun ve göğsünü saran sıkı giysileri gevşetir.</a:t>
            </a:r>
          </a:p>
          <a:p>
            <a:pPr lvl="0" algn="just"/>
            <a:r>
              <a:rPr lang="tr-TR" sz="2200" dirty="0"/>
              <a:t>Sağlık ekibi gelinceye kadar tehlike yaratmadığı müddetçe çocuğu bulunduğu pozisyonda bırakır ve düzenli aralıkla kontrol eder.</a:t>
            </a:r>
          </a:p>
        </p:txBody>
      </p:sp>
      <p:sp>
        <p:nvSpPr>
          <p:cNvPr id="5" name="Başlık 1"/>
          <p:cNvSpPr>
            <a:spLocks noGrp="1"/>
          </p:cNvSpPr>
          <p:nvPr>
            <p:ph type="title"/>
          </p:nvPr>
        </p:nvSpPr>
        <p:spPr>
          <a:xfrm>
            <a:off x="0" y="0"/>
            <a:ext cx="9144000" cy="1340768"/>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8" name="Resim 7">
            <a:extLst>
              <a:ext uri="{FF2B5EF4-FFF2-40B4-BE49-F238E27FC236}">
                <a16:creationId xmlns:a16="http://schemas.microsoft.com/office/drawing/2014/main" id="{C360CFDD-596D-40C5-AFCE-AA2636555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294066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7AD0E0-A645-480F-A1CD-E9A4384829DC}"/>
              </a:ext>
            </a:extLst>
          </p:cNvPr>
          <p:cNvSpPr/>
          <p:nvPr/>
        </p:nvSpPr>
        <p:spPr>
          <a:xfrm>
            <a:off x="13753" y="118498"/>
            <a:ext cx="9121613" cy="1066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43507" y="1571579"/>
            <a:ext cx="8856984" cy="5167923"/>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4-b) Çocuk yanıtsız (bilinci yerinde değil) ise;</a:t>
            </a:r>
          </a:p>
          <a:p>
            <a:pPr marL="0" lvl="0" indent="0" algn="just">
              <a:buNone/>
            </a:pPr>
            <a:r>
              <a:rPr lang="tr-TR" sz="2400" b="1" u="sng" dirty="0"/>
              <a:t>İlkyardımcı tek başına ise;</a:t>
            </a:r>
            <a:endParaRPr lang="tr-TR" sz="2400" b="1" dirty="0"/>
          </a:p>
          <a:p>
            <a:pPr lvl="0" algn="just"/>
            <a:r>
              <a:rPr lang="tr-TR" sz="2400" dirty="0"/>
              <a:t>Hemen etrafına seslenir ve yardım ister.</a:t>
            </a:r>
          </a:p>
          <a:p>
            <a:pPr lvl="0" algn="just"/>
            <a:r>
              <a:rPr lang="tr-TR" sz="2400" dirty="0"/>
              <a:t>Yardım çağrısına karşılık veren birisi olursa 112 acil yardım numarasını aramasını ve OED cihazını getirmesini ister.</a:t>
            </a:r>
          </a:p>
          <a:p>
            <a:pPr lvl="0" algn="just"/>
            <a:r>
              <a:rPr lang="tr-TR" sz="2400" dirty="0"/>
              <a:t>Yardım çağrısına karşılık veren birisi yoksa 112 acil yardım numarasını kendisi arar.</a:t>
            </a:r>
          </a:p>
          <a:p>
            <a:pPr algn="just"/>
            <a:r>
              <a:rPr lang="tr-TR" sz="2400" dirty="0"/>
              <a:t>Arama sırasında telefonun hoparlörünü açar ve telefondaki sağlık görevlisinin direktiflerini dinler. </a:t>
            </a:r>
          </a:p>
        </p:txBody>
      </p:sp>
      <p:sp>
        <p:nvSpPr>
          <p:cNvPr id="5" name="Başlık 1"/>
          <p:cNvSpPr>
            <a:spLocks noGrp="1"/>
          </p:cNvSpPr>
          <p:nvPr>
            <p:ph type="title"/>
          </p:nvPr>
        </p:nvSpPr>
        <p:spPr>
          <a:xfrm>
            <a:off x="0" y="0"/>
            <a:ext cx="9143999" cy="1268760"/>
          </a:xfrm>
          <a:solidFill>
            <a:schemeClr val="accent1">
              <a:lumMod val="20000"/>
              <a:lumOff val="80000"/>
            </a:schemeClr>
          </a:solidFill>
        </p:spPr>
        <p:txBody>
          <a:bodyPr>
            <a:normAutofit/>
          </a:bodyPr>
          <a:lstStyle/>
          <a:p>
            <a:pPr lvl="2" algn="l" rtl="0">
              <a:spcBef>
                <a:spcPct val="0"/>
              </a:spcBef>
            </a:pPr>
            <a:r>
              <a:rPr lang="tr-TR" sz="2800" b="1" kern="1200" dirty="0">
                <a:solidFill>
                  <a:prstClr val="black"/>
                </a:solidFill>
                <a:latin typeface="Calibri"/>
                <a:ea typeface="+mj-ea"/>
                <a:cs typeface="+mj-cs"/>
              </a:rPr>
              <a:t>  </a:t>
            </a:r>
            <a:r>
              <a:rPr lang="tr-TR" sz="3600" kern="1200" dirty="0">
                <a:solidFill>
                  <a:prstClr val="black"/>
                </a:solidFill>
                <a:latin typeface="Calibri"/>
                <a:ea typeface="+mj-ea"/>
                <a:cs typeface="+mj-cs"/>
              </a:rPr>
              <a:t>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EDF8E685-D0A0-4125-9F85-E8EEE737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082557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E9EC48-883B-44FF-A8EE-8BCCA871BF08}"/>
              </a:ext>
            </a:extLst>
          </p:cNvPr>
          <p:cNvSpPr/>
          <p:nvPr/>
        </p:nvSpPr>
        <p:spPr>
          <a:xfrm>
            <a:off x="13753" y="188640"/>
            <a:ext cx="9121613" cy="9959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38310" y="2276872"/>
            <a:ext cx="8064896" cy="496855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4-b) Çocuk yanıtsız (bilinci yerinde değil) ise;</a:t>
            </a:r>
            <a:endParaRPr lang="tr-TR" sz="2000" b="1" dirty="0"/>
          </a:p>
          <a:p>
            <a:pPr marL="0" lvl="0" indent="0" algn="just">
              <a:buNone/>
            </a:pPr>
            <a:r>
              <a:rPr lang="tr-TR" sz="2400" b="1" u="sng" dirty="0"/>
              <a:t>İki veya daha fazla ilk yardımcı varsa;</a:t>
            </a:r>
            <a:endParaRPr lang="tr-TR" sz="2400" b="1" dirty="0"/>
          </a:p>
          <a:p>
            <a:pPr marL="457200" lvl="1" indent="0" algn="just">
              <a:buNone/>
            </a:pPr>
            <a:endParaRPr lang="tr-TR" sz="2000" dirty="0"/>
          </a:p>
          <a:p>
            <a:pPr lvl="0" algn="just"/>
            <a:r>
              <a:rPr lang="tr-TR" sz="2400" dirty="0"/>
              <a:t>İlk yardımcılardan biri çocuğa yardım eder, ikincisi 112 acil yardım numarasını arar ve OED cihazını getirir.</a:t>
            </a:r>
          </a:p>
        </p:txBody>
      </p:sp>
      <p:sp>
        <p:nvSpPr>
          <p:cNvPr id="5" name="Başlık 1"/>
          <p:cNvSpPr>
            <a:spLocks noGrp="1"/>
          </p:cNvSpPr>
          <p:nvPr>
            <p:ph type="title"/>
          </p:nvPr>
        </p:nvSpPr>
        <p:spPr>
          <a:xfrm>
            <a:off x="8634" y="0"/>
            <a:ext cx="9135366" cy="1268760"/>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81454846-9174-4DEB-84DF-F635992A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55774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E1AAA1-97C3-4C1A-B0C2-FA51C4EAA4A9}"/>
              </a:ext>
            </a:extLst>
          </p:cNvPr>
          <p:cNvSpPr/>
          <p:nvPr/>
        </p:nvSpPr>
        <p:spPr>
          <a:xfrm>
            <a:off x="13753" y="0"/>
            <a:ext cx="9121613" cy="11967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78651" y="1556792"/>
            <a:ext cx="6005518" cy="504056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07000"/>
              </a:lnSpc>
              <a:spcAft>
                <a:spcPts val="800"/>
              </a:spcAft>
              <a:buNone/>
            </a:pPr>
            <a:r>
              <a:rPr lang="tr-TR" sz="2400" b="1" dirty="0">
                <a:ea typeface="Calibri" panose="020F0502020204030204" pitchFamily="34" charset="0"/>
                <a:cs typeface="Times New Roman" panose="02020603050405020304" pitchFamily="18" charset="0"/>
              </a:rPr>
              <a:t>5- Havayolu ve solunumun değerlendirilmesi;</a:t>
            </a:r>
          </a:p>
          <a:p>
            <a:pPr algn="just"/>
            <a:r>
              <a:rPr lang="tr-TR" sz="2400" dirty="0"/>
              <a:t>Çocuğun ağız içini kontrol eder.</a:t>
            </a:r>
            <a:endParaRPr lang="tr-TR" sz="2000" dirty="0"/>
          </a:p>
          <a:p>
            <a:pPr algn="just"/>
            <a:r>
              <a:rPr lang="tr-TR" sz="2000" dirty="0"/>
              <a:t> “</a:t>
            </a:r>
            <a:r>
              <a:rPr lang="tr-TR" sz="2400" dirty="0"/>
              <a:t>Görünen” yabancı cisim var ve çıkarabileceğinden eminse çıkartır (yiyecek parçası gibi).Yabancı cismi görmüyorsa elini </a:t>
            </a:r>
            <a:r>
              <a:rPr lang="tr-TR" sz="2400" dirty="0" err="1"/>
              <a:t>körlemesine</a:t>
            </a:r>
            <a:r>
              <a:rPr lang="tr-TR" sz="2400" dirty="0"/>
              <a:t> çocuğun ağız içine sokmaz.</a:t>
            </a:r>
          </a:p>
          <a:p>
            <a:pPr algn="just"/>
            <a:r>
              <a:rPr lang="tr-TR" sz="2400" dirty="0"/>
              <a:t>Hava yolu açıklığını sağlar. Aynı anda “10 saniye” süreyi aşmayacak şekilde solunum kontrolü yapar.</a:t>
            </a:r>
          </a:p>
          <a:p>
            <a:pPr algn="just"/>
            <a:r>
              <a:rPr lang="tr-TR" sz="2400" dirty="0"/>
              <a:t>Solunum kontrolü için çocuğun nefes alıp almadığını ve göğüs kafesinin hareket edip etmediğini kontrol eder</a:t>
            </a:r>
            <a:r>
              <a:rPr lang="tr-TR" sz="2000" dirty="0"/>
              <a:t>.</a:t>
            </a:r>
          </a:p>
          <a:p>
            <a:pPr marL="0" indent="0">
              <a:buNone/>
            </a:pPr>
            <a:endParaRPr lang="tr-TR" sz="2400" dirty="0"/>
          </a:p>
        </p:txBody>
      </p:sp>
      <p:sp>
        <p:nvSpPr>
          <p:cNvPr id="5" name="Başlık 1"/>
          <p:cNvSpPr>
            <a:spLocks noGrp="1"/>
          </p:cNvSpPr>
          <p:nvPr>
            <p:ph type="title"/>
          </p:nvPr>
        </p:nvSpPr>
        <p:spPr>
          <a:xfrm>
            <a:off x="0" y="0"/>
            <a:ext cx="9144000" cy="1412776"/>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8ACB1D52-E949-456D-83EC-3F41088EF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87366"/>
            <a:ext cx="965090" cy="624968"/>
          </a:xfrm>
          <a:prstGeom prst="rect">
            <a:avLst/>
          </a:prstGeom>
        </p:spPr>
      </p:pic>
      <p:pic>
        <p:nvPicPr>
          <p:cNvPr id="3" name="Resim 2"/>
          <p:cNvPicPr>
            <a:picLocks noChangeAspect="1"/>
          </p:cNvPicPr>
          <p:nvPr/>
        </p:nvPicPr>
        <p:blipFill>
          <a:blip r:embed="rId3"/>
          <a:stretch>
            <a:fillRect/>
          </a:stretch>
        </p:blipFill>
        <p:spPr>
          <a:xfrm>
            <a:off x="6179597" y="2394607"/>
            <a:ext cx="2964403" cy="2807210"/>
          </a:xfrm>
          <a:prstGeom prst="rect">
            <a:avLst/>
          </a:prstGeom>
        </p:spPr>
      </p:pic>
    </p:spTree>
    <p:extLst>
      <p:ext uri="{BB962C8B-B14F-4D97-AF65-F5344CB8AC3E}">
        <p14:creationId xmlns:p14="http://schemas.microsoft.com/office/powerpoint/2010/main" val="3996007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5717B7-031F-4719-B5C9-49195D742DA8}"/>
              </a:ext>
            </a:extLst>
          </p:cNvPr>
          <p:cNvSpPr/>
          <p:nvPr/>
        </p:nvSpPr>
        <p:spPr>
          <a:xfrm>
            <a:off x="1" y="0"/>
            <a:ext cx="9144000" cy="11846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80790" y="1851219"/>
            <a:ext cx="4968553" cy="504056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Solunum varsa;</a:t>
            </a:r>
          </a:p>
          <a:p>
            <a:pPr marL="0" indent="0" algn="just">
              <a:buNone/>
            </a:pPr>
            <a:r>
              <a:rPr lang="tr-TR" sz="2400" dirty="0"/>
              <a:t>Çocuğu derlenme pozisyonuna getirir ve 112 acil yardım numarası hala aranmamışsa arar ya da aratır.</a:t>
            </a:r>
          </a:p>
          <a:p>
            <a:pPr marL="0" indent="0" algn="just">
              <a:buNone/>
            </a:pPr>
            <a:endParaRPr lang="tr-TR" sz="2400" dirty="0"/>
          </a:p>
          <a:p>
            <a:pPr marL="0" indent="0" algn="just">
              <a:buNone/>
            </a:pPr>
            <a:endParaRPr lang="tr-TR" sz="2400" dirty="0"/>
          </a:p>
          <a:p>
            <a:pPr marL="0" indent="0" algn="just">
              <a:buNone/>
            </a:pPr>
            <a:endParaRPr lang="tr-TR" sz="2400" dirty="0"/>
          </a:p>
          <a:p>
            <a:pPr marL="0" indent="0" algn="just">
              <a:buNone/>
            </a:pPr>
            <a:r>
              <a:rPr lang="tr-TR" sz="2400" dirty="0"/>
              <a:t> </a:t>
            </a:r>
          </a:p>
          <a:p>
            <a:pPr marL="0" indent="0">
              <a:buNone/>
            </a:pPr>
            <a:r>
              <a:rPr lang="tr-TR" sz="2400" b="1" dirty="0"/>
              <a:t>Solunum yoksa;  Temel Yaşam Desteğine başlanır.</a:t>
            </a:r>
            <a:endParaRPr lang="tr-TR" sz="2400" dirty="0"/>
          </a:p>
        </p:txBody>
      </p:sp>
      <p:pic>
        <p:nvPicPr>
          <p:cNvPr id="8" name="Resim 7">
            <a:extLst>
              <a:ext uri="{FF2B5EF4-FFF2-40B4-BE49-F238E27FC236}">
                <a16:creationId xmlns:a16="http://schemas.microsoft.com/office/drawing/2014/main" id="{D9A0DBE1-316A-4C8D-8F32-D2B47D69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102" y="367778"/>
            <a:ext cx="920995" cy="596413"/>
          </a:xfrm>
          <a:prstGeom prst="rect">
            <a:avLst/>
          </a:prstGeom>
        </p:spPr>
      </p:pic>
      <p:sp>
        <p:nvSpPr>
          <p:cNvPr id="3" name="Sağ Ayraç 2"/>
          <p:cNvSpPr/>
          <p:nvPr/>
        </p:nvSpPr>
        <p:spPr>
          <a:xfrm>
            <a:off x="4485433" y="4653136"/>
            <a:ext cx="1224136" cy="14401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dirty="0"/>
          </a:p>
        </p:txBody>
      </p:sp>
      <p:sp>
        <p:nvSpPr>
          <p:cNvPr id="5" name="Sağ Ayraç 4"/>
          <p:cNvSpPr/>
          <p:nvPr/>
        </p:nvSpPr>
        <p:spPr>
          <a:xfrm>
            <a:off x="4574559" y="2021690"/>
            <a:ext cx="1149569" cy="12632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2" name="Resim 1"/>
          <p:cNvPicPr>
            <a:picLocks noChangeAspect="1"/>
          </p:cNvPicPr>
          <p:nvPr/>
        </p:nvPicPr>
        <p:blipFill>
          <a:blip r:embed="rId3"/>
          <a:stretch>
            <a:fillRect/>
          </a:stretch>
        </p:blipFill>
        <p:spPr>
          <a:xfrm>
            <a:off x="5724129" y="4105788"/>
            <a:ext cx="2757471" cy="2340676"/>
          </a:xfrm>
          <a:prstGeom prst="rect">
            <a:avLst/>
          </a:prstGeom>
        </p:spPr>
      </p:pic>
      <p:pic>
        <p:nvPicPr>
          <p:cNvPr id="11" name="Resim 10">
            <a:extLst>
              <a:ext uri="{FF2B5EF4-FFF2-40B4-BE49-F238E27FC236}">
                <a16:creationId xmlns:a16="http://schemas.microsoft.com/office/drawing/2014/main" id="{6A11D25C-B57D-4316-8632-BD5AE0432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569" y="1873717"/>
            <a:ext cx="2772031" cy="1890210"/>
          </a:xfrm>
          <a:prstGeom prst="rect">
            <a:avLst/>
          </a:prstGeom>
        </p:spPr>
      </p:pic>
      <p:sp>
        <p:nvSpPr>
          <p:cNvPr id="9" name="Unvan 8">
            <a:extLst>
              <a:ext uri="{FF2B5EF4-FFF2-40B4-BE49-F238E27FC236}">
                <a16:creationId xmlns:a16="http://schemas.microsoft.com/office/drawing/2014/main" id="{3683D0FE-C2A8-4BDC-B46C-E12B3CD3A44E}"/>
              </a:ext>
            </a:extLst>
          </p:cNvPr>
          <p:cNvSpPr>
            <a:spLocks noGrp="1"/>
          </p:cNvSpPr>
          <p:nvPr>
            <p:ph type="title"/>
          </p:nvPr>
        </p:nvSpPr>
        <p:spPr>
          <a:xfrm>
            <a:off x="8634" y="0"/>
            <a:ext cx="9121613" cy="1236474"/>
          </a:xfrm>
        </p:spPr>
        <p:txBody>
          <a:bodyPr>
            <a:noAutofit/>
          </a:bodyPr>
          <a:lstStyle/>
          <a:p>
            <a:pPr algn="l"/>
            <a:r>
              <a:rPr lang="tr-TR" sz="3600" dirty="0">
                <a:solidFill>
                  <a:prstClr val="black"/>
                </a:solidFill>
              </a:rPr>
              <a:t>  Çocuklarda Temel Yaşam Desteği ve </a:t>
            </a:r>
            <a:br>
              <a:rPr lang="tr-TR" sz="3600" dirty="0">
                <a:solidFill>
                  <a:prstClr val="black"/>
                </a:solidFill>
              </a:rPr>
            </a:br>
            <a:r>
              <a:rPr lang="tr-TR" sz="3600" dirty="0">
                <a:solidFill>
                  <a:prstClr val="black"/>
                </a:solidFill>
              </a:rPr>
              <a:t>  </a:t>
            </a:r>
            <a:r>
              <a:rPr lang="tr-TR" sz="3600" dirty="0" err="1">
                <a:solidFill>
                  <a:prstClr val="black"/>
                </a:solidFill>
              </a:rPr>
              <a:t>OED’nin</a:t>
            </a:r>
            <a:r>
              <a:rPr lang="tr-TR" sz="3600" dirty="0">
                <a:solidFill>
                  <a:prstClr val="black"/>
                </a:solidFill>
              </a:rPr>
              <a:t> Birlikte Uygulanması</a:t>
            </a:r>
            <a:endParaRPr lang="tr-TR" sz="3600" dirty="0"/>
          </a:p>
        </p:txBody>
      </p:sp>
    </p:spTree>
    <p:extLst>
      <p:ext uri="{BB962C8B-B14F-4D97-AF65-F5344CB8AC3E}">
        <p14:creationId xmlns:p14="http://schemas.microsoft.com/office/powerpoint/2010/main" val="2138020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 y="0"/>
            <a:ext cx="9135366" cy="11967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600" y="1340768"/>
            <a:ext cx="6282592" cy="540060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tr-TR" sz="2400" b="1" dirty="0">
                <a:solidFill>
                  <a:prstClr val="black"/>
                </a:solidFill>
              </a:rPr>
              <a:t>6-Göğüs basısı uygulanışı;</a:t>
            </a:r>
            <a:endParaRPr lang="tr-TR" sz="2400" b="1" dirty="0"/>
          </a:p>
          <a:p>
            <a:pPr marL="0" indent="0" algn="just">
              <a:buNone/>
            </a:pPr>
            <a:r>
              <a:rPr lang="tr-TR" sz="2400" dirty="0"/>
              <a:t>Göğüs basısı yerinin tespiti;</a:t>
            </a:r>
          </a:p>
          <a:p>
            <a:pPr lvl="0" algn="just"/>
            <a:r>
              <a:rPr lang="tr-TR" sz="2400" dirty="0"/>
              <a:t>Her iki elin işaret parmakları ile iman tahtasının alt ve üst ucunu tespit eder.</a:t>
            </a:r>
          </a:p>
          <a:p>
            <a:pPr lvl="0" algn="just">
              <a:lnSpc>
                <a:spcPct val="107000"/>
              </a:lnSpc>
            </a:pPr>
            <a:r>
              <a:rPr lang="tr-TR" sz="2400" dirty="0"/>
              <a:t>İşaret parmaklarını dikkate alarak başparmakları ile iman tahtasını iki eşit parçaya böler.</a:t>
            </a:r>
            <a:r>
              <a:rPr lang="tr-TR" sz="2400" dirty="0">
                <a:ea typeface="Calibri" panose="020F0502020204030204" pitchFamily="34" charset="0"/>
                <a:cs typeface="Times New Roman" panose="02020603050405020304" pitchFamily="18" charset="0"/>
              </a:rPr>
              <a:t> </a:t>
            </a:r>
          </a:p>
          <a:p>
            <a:pPr lvl="0" algn="just">
              <a:lnSpc>
                <a:spcPct val="107000"/>
              </a:lnSpc>
            </a:pPr>
            <a:r>
              <a:rPr lang="tr-TR" sz="2400" dirty="0">
                <a:ea typeface="Calibri" panose="020F0502020204030204" pitchFamily="34" charset="0"/>
                <a:cs typeface="Times New Roman" panose="02020603050405020304" pitchFamily="18" charset="0"/>
              </a:rPr>
              <a:t>Göğüs basısı için çocuğun durumuna göre 1 veya 2 el tekniğinden uygun olanına karar verir.</a:t>
            </a:r>
          </a:p>
          <a:p>
            <a:pPr lvl="0" algn="just">
              <a:lnSpc>
                <a:spcPct val="107000"/>
              </a:lnSpc>
            </a:pPr>
            <a:r>
              <a:rPr lang="tr-TR" sz="2400" dirty="0">
                <a:ea typeface="Calibri" panose="020F0502020204030204" pitchFamily="34" charset="0"/>
                <a:cs typeface="Times New Roman" panose="02020603050405020304" pitchFamily="18" charset="0"/>
              </a:rPr>
              <a:t>Elin topuğunu iman tahtasının ½ alt yarısına iman tahtasının alt ucundaki çıkıntıdan uzak duracak şekilde yerleştirir.</a:t>
            </a:r>
          </a:p>
          <a:p>
            <a:pPr lvl="0" algn="just"/>
            <a:endParaRPr lang="tr-TR" sz="2400" dirty="0"/>
          </a:p>
        </p:txBody>
      </p:sp>
      <p:sp>
        <p:nvSpPr>
          <p:cNvPr id="5" name="Başlık 1"/>
          <p:cNvSpPr>
            <a:spLocks noGrp="1"/>
          </p:cNvSpPr>
          <p:nvPr>
            <p:ph type="title"/>
          </p:nvPr>
        </p:nvSpPr>
        <p:spPr>
          <a:xfrm>
            <a:off x="0" y="1"/>
            <a:ext cx="9144000" cy="1124744"/>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6660232" y="2852936"/>
            <a:ext cx="2466168" cy="1933481"/>
          </a:xfrm>
          <a:prstGeom prst="rect">
            <a:avLst/>
          </a:prstGeom>
        </p:spPr>
      </p:pic>
    </p:spTree>
    <p:extLst>
      <p:ext uri="{BB962C8B-B14F-4D97-AF65-F5344CB8AC3E}">
        <p14:creationId xmlns:p14="http://schemas.microsoft.com/office/powerpoint/2010/main" val="1231670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3F8C03A8-89D4-41A8-B49E-8EDC804891D9}"/>
              </a:ext>
            </a:extLst>
          </p:cNvPr>
          <p:cNvSpPr/>
          <p:nvPr/>
        </p:nvSpPr>
        <p:spPr>
          <a:xfrm>
            <a:off x="0" y="-1"/>
            <a:ext cx="9152878" cy="10913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İçerik Yer Tutucusu 2"/>
          <p:cNvSpPr txBox="1">
            <a:spLocks/>
          </p:cNvSpPr>
          <p:nvPr/>
        </p:nvSpPr>
        <p:spPr>
          <a:xfrm>
            <a:off x="179512" y="1188971"/>
            <a:ext cx="8856984" cy="5552094"/>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dirty="0"/>
          </a:p>
          <a:p>
            <a:pPr marL="0" indent="0" algn="just">
              <a:buNone/>
            </a:pPr>
            <a:endParaRPr lang="tr-TR" sz="2400" dirty="0"/>
          </a:p>
          <a:p>
            <a:pPr marL="0" indent="0" algn="just">
              <a:buNone/>
            </a:pPr>
            <a:r>
              <a:rPr lang="tr-TR" sz="2400" dirty="0"/>
              <a:t>Ani kalp durması; Kalpte aniden ortaya çıkan işlev bozukluğunda ve kalp beklenmedik bir   şekilde atmayı bıraktığında ortaya çıkar. Birkaç dakika içinde tedavi edilmediği takdirde hızla ölüme yol açar. </a:t>
            </a:r>
          </a:p>
          <a:p>
            <a:pPr marL="0" indent="0" algn="just">
              <a:buNone/>
            </a:pPr>
            <a:endParaRPr lang="tr-TR" sz="2400" dirty="0"/>
          </a:p>
          <a:p>
            <a:pPr algn="just"/>
            <a:r>
              <a:rPr lang="tr-TR" sz="2400" dirty="0"/>
              <a:t>Ani kalp durması çoğunlukla kalbin pompa işlevini yapmasına engel olan elektriksel bozukluktan kaynaklanır. Kalbin hızlı bir şekilde bu durumdan kurtarılması için kalbe şok uygulanması gerekir. </a:t>
            </a:r>
          </a:p>
          <a:p>
            <a:pPr algn="just">
              <a:buFont typeface="Wingdings" panose="05000000000000000000" pitchFamily="2" charset="2"/>
              <a:buChar char="ü"/>
            </a:pPr>
            <a:endParaRPr lang="tr-TR" sz="2400" dirty="0"/>
          </a:p>
          <a:p>
            <a:pPr marL="0" indent="0" algn="just">
              <a:buNone/>
            </a:pPr>
            <a:endParaRPr lang="tr-TR" sz="2400" dirty="0"/>
          </a:p>
        </p:txBody>
      </p:sp>
      <p:sp>
        <p:nvSpPr>
          <p:cNvPr id="6" name="Başlık 1"/>
          <p:cNvSpPr>
            <a:spLocks noGrp="1"/>
          </p:cNvSpPr>
          <p:nvPr>
            <p:ph type="title"/>
          </p:nvPr>
        </p:nvSpPr>
        <p:spPr>
          <a:xfrm>
            <a:off x="11835" y="0"/>
            <a:ext cx="9132164" cy="1091321"/>
          </a:xfrm>
        </p:spPr>
        <p:txBody>
          <a:bodyPr>
            <a:normAutofit/>
          </a:bodyPr>
          <a:lstStyle/>
          <a:p>
            <a:pPr algn="l"/>
            <a:r>
              <a:rPr lang="tr-TR" sz="3600" b="1" dirty="0"/>
              <a:t>  </a:t>
            </a:r>
            <a:r>
              <a:rPr lang="tr-TR" sz="3600" dirty="0"/>
              <a:t>OED Nasıl Etki Eder </a:t>
            </a:r>
          </a:p>
        </p:txBody>
      </p:sp>
      <p:pic>
        <p:nvPicPr>
          <p:cNvPr id="7" name="Resim 6">
            <a:extLst>
              <a:ext uri="{FF2B5EF4-FFF2-40B4-BE49-F238E27FC236}">
                <a16:creationId xmlns:a16="http://schemas.microsoft.com/office/drawing/2014/main" id="{BB58B78A-E716-4C27-B254-4B46DD33C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260648"/>
            <a:ext cx="1031040" cy="667675"/>
          </a:xfrm>
          <a:prstGeom prst="rect">
            <a:avLst/>
          </a:prstGeom>
        </p:spPr>
      </p:pic>
    </p:spTree>
    <p:extLst>
      <p:ext uri="{BB962C8B-B14F-4D97-AF65-F5344CB8AC3E}">
        <p14:creationId xmlns:p14="http://schemas.microsoft.com/office/powerpoint/2010/main" val="2664296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274638"/>
            <a:ext cx="9121613" cy="7780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196752"/>
            <a:ext cx="8833922" cy="326758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lnSpc>
                <a:spcPct val="107000"/>
              </a:lnSpc>
            </a:pPr>
            <a:r>
              <a:rPr lang="tr-TR" sz="2400" dirty="0">
                <a:ea typeface="Calibri" panose="020F0502020204030204" pitchFamily="34" charset="0"/>
                <a:cs typeface="Times New Roman" panose="02020603050405020304" pitchFamily="18" charset="0"/>
              </a:rPr>
              <a:t>Avuç içi ve parmaklarını göğüs kafesi ile temas ettirmez.</a:t>
            </a:r>
          </a:p>
          <a:p>
            <a:pPr lvl="0" algn="just">
              <a:lnSpc>
                <a:spcPct val="107000"/>
              </a:lnSpc>
            </a:pPr>
            <a:r>
              <a:rPr lang="tr-TR" sz="2400" dirty="0">
                <a:ea typeface="Calibri" panose="020F0502020204030204" pitchFamily="34" charset="0"/>
                <a:cs typeface="Times New Roman" panose="02020603050405020304" pitchFamily="18" charset="0"/>
              </a:rPr>
              <a:t>Elinin iman tahtasının tam üzerinde olduğundan emin olur.</a:t>
            </a:r>
          </a:p>
          <a:p>
            <a:pPr lvl="0" algn="just">
              <a:lnSpc>
                <a:spcPct val="107000"/>
              </a:lnSpc>
            </a:pPr>
            <a:r>
              <a:rPr lang="tr-TR" sz="2400" dirty="0">
                <a:ea typeface="Calibri" panose="020F0502020204030204" pitchFamily="34" charset="0"/>
                <a:cs typeface="Times New Roman" panose="02020603050405020304" pitchFamily="18" charset="0"/>
              </a:rPr>
              <a:t>Çift el kullanacaksa diğer eli alttaki elin üzerine gelecek şekilde yerleştirir ve parmaklarını kilitler.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Dirseklerini bükmez ve dik tutar.</a:t>
            </a:r>
          </a:p>
          <a:p>
            <a:r>
              <a:rPr lang="tr-TR" sz="2400" dirty="0">
                <a:ea typeface="Calibri" panose="020F0502020204030204" pitchFamily="34" charset="0"/>
              </a:rPr>
              <a:t>Gövde ile kol/kollar arasında 90 derecelik bir açı oluşturur.</a:t>
            </a:r>
            <a:endParaRPr lang="tr-TR" sz="2400" b="1" dirty="0">
              <a:ea typeface="Calibri" panose="020F0502020204030204" pitchFamily="34" charset="0"/>
              <a:cs typeface="Times New Roman" panose="02020603050405020304" pitchFamily="18" charset="0"/>
            </a:endParaRPr>
          </a:p>
        </p:txBody>
      </p:sp>
      <p:sp>
        <p:nvSpPr>
          <p:cNvPr id="5" name="Başlık 1"/>
          <p:cNvSpPr>
            <a:spLocks noGrp="1"/>
          </p:cNvSpPr>
          <p:nvPr>
            <p:ph type="title"/>
          </p:nvPr>
        </p:nvSpPr>
        <p:spPr>
          <a:xfrm>
            <a:off x="0" y="0"/>
            <a:ext cx="9144000" cy="1052736"/>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2" y="229850"/>
            <a:ext cx="1106004" cy="716220"/>
          </a:xfrm>
          <a:prstGeom prst="rect">
            <a:avLst/>
          </a:prstGeom>
        </p:spPr>
      </p:pic>
      <p:pic>
        <p:nvPicPr>
          <p:cNvPr id="10" name="Resim 9">
            <a:extLst>
              <a:ext uri="{FF2B5EF4-FFF2-40B4-BE49-F238E27FC236}">
                <a16:creationId xmlns:a16="http://schemas.microsoft.com/office/drawing/2014/main" id="{82450BBD-8A68-476D-AE4E-9A4045DC2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509120"/>
            <a:ext cx="2740749" cy="1923602"/>
          </a:xfrm>
          <a:prstGeom prst="rect">
            <a:avLst/>
          </a:prstGeom>
        </p:spPr>
      </p:pic>
      <p:pic>
        <p:nvPicPr>
          <p:cNvPr id="11" name="Resim 10">
            <a:extLst>
              <a:ext uri="{FF2B5EF4-FFF2-40B4-BE49-F238E27FC236}">
                <a16:creationId xmlns:a16="http://schemas.microsoft.com/office/drawing/2014/main" id="{EE689025-52C2-4691-9192-5009936E5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4509120"/>
            <a:ext cx="2694252" cy="1923602"/>
          </a:xfrm>
          <a:prstGeom prst="rect">
            <a:avLst/>
          </a:prstGeom>
        </p:spPr>
      </p:pic>
    </p:spTree>
    <p:extLst>
      <p:ext uri="{BB962C8B-B14F-4D97-AF65-F5344CB8AC3E}">
        <p14:creationId xmlns:p14="http://schemas.microsoft.com/office/powerpoint/2010/main" val="942001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274638"/>
            <a:ext cx="9121613" cy="909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543398"/>
            <a:ext cx="5832648" cy="476592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Göğüs Basısı tekniği;</a:t>
            </a:r>
          </a:p>
          <a:p>
            <a:pPr lvl="0" algn="just"/>
            <a:endParaRPr lang="tr-TR" sz="2000" dirty="0"/>
          </a:p>
          <a:p>
            <a:pPr lvl="0" algn="just">
              <a:lnSpc>
                <a:spcPct val="107000"/>
              </a:lnSpc>
            </a:pPr>
            <a:r>
              <a:rPr lang="tr-TR" sz="2400" dirty="0">
                <a:ea typeface="Calibri" panose="020F0502020204030204" pitchFamily="34" charset="0"/>
                <a:cs typeface="Times New Roman" panose="02020603050405020304" pitchFamily="18" charset="0"/>
              </a:rPr>
              <a:t>Göğüs basısı esnasında iman tahtası üzerine aşağı ve dik bir şekilde kuvvet uygular.</a:t>
            </a:r>
          </a:p>
          <a:p>
            <a:pPr lvl="0" algn="just">
              <a:lnSpc>
                <a:spcPct val="107000"/>
              </a:lnSpc>
            </a:pPr>
            <a:r>
              <a:rPr lang="tr-TR" sz="2400" dirty="0">
                <a:ea typeface="Calibri" panose="020F0502020204030204" pitchFamily="34" charset="0"/>
                <a:cs typeface="Times New Roman" panose="02020603050405020304" pitchFamily="18" charset="0"/>
              </a:rPr>
              <a:t>Göğüs basısı sırasında iman tahtasının alt ucunda yer alan çıkıntıdan uzak durur.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Bası derinliğini iman tahtası çocuklar için 5 cm ve ergenler için en az 5 cm ve en fazla 6 cm çökecek şekilde ya da göğüs ön arka çapının 1/3 oranında çöktürülmesi şekilde ayarlar.</a:t>
            </a:r>
          </a:p>
          <a:p>
            <a:pPr lvl="0" algn="just"/>
            <a:endParaRPr lang="tr-TR" sz="2000" dirty="0"/>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6106814" y="2394115"/>
            <a:ext cx="2834611" cy="2648176"/>
          </a:xfrm>
          <a:prstGeom prst="rect">
            <a:avLst/>
          </a:prstGeom>
        </p:spPr>
      </p:pic>
    </p:spTree>
    <p:extLst>
      <p:ext uri="{BB962C8B-B14F-4D97-AF65-F5344CB8AC3E}">
        <p14:creationId xmlns:p14="http://schemas.microsoft.com/office/powerpoint/2010/main" val="1056082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274638"/>
            <a:ext cx="9121613" cy="909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340768"/>
            <a:ext cx="5684734" cy="496855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Göğüs Basısı tekniği;</a:t>
            </a:r>
          </a:p>
          <a:p>
            <a:pPr lvl="0" algn="just"/>
            <a:endParaRPr lang="tr-TR" sz="600" dirty="0"/>
          </a:p>
          <a:p>
            <a:pPr lvl="0" algn="just">
              <a:lnSpc>
                <a:spcPct val="107000"/>
              </a:lnSpc>
            </a:pPr>
            <a:r>
              <a:rPr lang="tr-TR" sz="2400" dirty="0"/>
              <a:t>Her bası sonrası ellerini iman tahtasından ayırmaksızın göğüs kafesinin eski haline dönmesine izin verir.</a:t>
            </a:r>
            <a:r>
              <a:rPr lang="tr-TR" sz="2400" dirty="0">
                <a:ea typeface="Calibri" panose="020F0502020204030204" pitchFamily="34" charset="0"/>
                <a:cs typeface="Times New Roman" panose="02020603050405020304" pitchFamily="18" charset="0"/>
              </a:rPr>
              <a:t> </a:t>
            </a:r>
          </a:p>
          <a:p>
            <a:pPr lvl="0" algn="just">
              <a:lnSpc>
                <a:spcPct val="107000"/>
              </a:lnSpc>
            </a:pPr>
            <a:r>
              <a:rPr lang="tr-TR" sz="2400" dirty="0">
                <a:ea typeface="Calibri" panose="020F0502020204030204" pitchFamily="34" charset="0"/>
                <a:cs typeface="Times New Roman" panose="02020603050405020304" pitchFamily="18" charset="0"/>
              </a:rPr>
              <a:t>Göğüs basısı sırasında ellerin göğüs kafesinden hiçbir şekilde ayrılmamasına, sağa veya sola doğru yer değiştirmemesine dikkat eder.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Göğüs basıları arası kesinti yapmaz. Zorunlu hallerde yapılacak kesintilerde süre olarak 10 saniyeyi aşmaz.</a:t>
            </a:r>
          </a:p>
          <a:p>
            <a:pPr lvl="0" algn="just"/>
            <a:endParaRPr lang="tr-TR" sz="2000" dirty="0"/>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r>
              <a:rPr lang="tr-TR" sz="2800" b="1" kern="1200" dirty="0">
                <a:solidFill>
                  <a:prstClr val="black"/>
                </a:solidFill>
                <a:latin typeface="Calibri"/>
                <a:ea typeface="+mj-ea"/>
                <a:cs typeface="+mj-cs"/>
              </a:rPr>
              <a:t>  </a:t>
            </a:r>
            <a:r>
              <a:rPr lang="tr-TR" sz="3600" kern="1200" dirty="0">
                <a:solidFill>
                  <a:prstClr val="black"/>
                </a:solidFill>
                <a:latin typeface="Calibri"/>
                <a:ea typeface="+mj-ea"/>
                <a:cs typeface="+mj-cs"/>
              </a:rPr>
              <a:t>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6316714" y="2497785"/>
            <a:ext cx="2719782" cy="2659407"/>
          </a:xfrm>
          <a:prstGeom prst="rect">
            <a:avLst/>
          </a:prstGeom>
        </p:spPr>
      </p:pic>
    </p:spTree>
    <p:extLst>
      <p:ext uri="{BB962C8B-B14F-4D97-AF65-F5344CB8AC3E}">
        <p14:creationId xmlns:p14="http://schemas.microsoft.com/office/powerpoint/2010/main" val="1252253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215242"/>
            <a:ext cx="9121613" cy="9095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91334" y="1339986"/>
            <a:ext cx="8761914" cy="5041343"/>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solidFill>
                  <a:prstClr val="black"/>
                </a:solidFill>
                <a:ea typeface="+mj-ea"/>
                <a:cs typeface="+mj-cs"/>
              </a:rPr>
              <a:t>Göğüs Basısı Hızı;</a:t>
            </a:r>
            <a:endParaRPr lang="tr-TR" sz="2400" b="1" dirty="0"/>
          </a:p>
          <a:p>
            <a:pPr marL="0" lvl="0" indent="0" algn="just">
              <a:buNone/>
            </a:pPr>
            <a:r>
              <a:rPr lang="tr-TR" sz="2400" b="1" dirty="0"/>
              <a:t>Yalnızca Göğüs Basısı;</a:t>
            </a:r>
          </a:p>
          <a:p>
            <a:pPr lvl="0" algn="just"/>
            <a:r>
              <a:rPr lang="tr-TR" sz="2400" dirty="0"/>
              <a:t>Dakikada 100-120 göğüs basısı olacak şekilde bir ritim sağlar ve bunu 2 (iki) dakika boyunca uygular.</a:t>
            </a:r>
          </a:p>
          <a:p>
            <a:pPr marL="0" lvl="0" indent="0" algn="just">
              <a:buNone/>
            </a:pPr>
            <a:endParaRPr lang="tr-TR" sz="2400" dirty="0"/>
          </a:p>
          <a:p>
            <a:pPr lvl="0" algn="just"/>
            <a:r>
              <a:rPr lang="tr-TR" sz="24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lvl="0" algn="just"/>
            <a:endParaRPr lang="tr-TR" sz="2400" dirty="0"/>
          </a:p>
          <a:p>
            <a:pPr lvl="0" algn="just"/>
            <a:r>
              <a:rPr lang="tr-TR" sz="2400" dirty="0"/>
              <a:t>OED sesli ve/veya görsel komutlarına uyar.</a:t>
            </a:r>
          </a:p>
        </p:txBody>
      </p:sp>
      <p:sp>
        <p:nvSpPr>
          <p:cNvPr id="5" name="Başlık 1"/>
          <p:cNvSpPr>
            <a:spLocks noGrp="1"/>
          </p:cNvSpPr>
          <p:nvPr>
            <p:ph type="title"/>
          </p:nvPr>
        </p:nvSpPr>
        <p:spPr>
          <a:xfrm>
            <a:off x="0" y="0"/>
            <a:ext cx="9144000" cy="1124744"/>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62987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274638"/>
            <a:ext cx="9121613" cy="99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302942"/>
            <a:ext cx="6336704" cy="536641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p>
          <a:p>
            <a:pPr marL="0" indent="0">
              <a:buNone/>
            </a:pPr>
            <a:r>
              <a:rPr lang="tr-TR" sz="2400" b="1" dirty="0"/>
              <a:t>Göğüs basısı ve solunum desteği birlikte;</a:t>
            </a:r>
          </a:p>
          <a:p>
            <a:pPr lvl="0" algn="just"/>
            <a:r>
              <a:rPr lang="tr-TR" sz="2400" dirty="0"/>
              <a:t>Çocuklar için, tek ilk yardımcı, 30 göğüs basısı, 2 (iki) solunum; iki veya daha fazla ilk yardımcı 15 göğüs basısı, 2 (iki) solunum olacak şekilde uygulama yapar.</a:t>
            </a:r>
          </a:p>
          <a:p>
            <a:pPr lvl="0" algn="just"/>
            <a:r>
              <a:rPr lang="tr-TR" sz="2400" dirty="0"/>
              <a:t>Uygulamayı iki dakika içinde 5 (beş) kez tekrarlandıktan sonra çocuğu kontrol eder.</a:t>
            </a:r>
          </a:p>
          <a:p>
            <a:pPr lvl="0" algn="just"/>
            <a:r>
              <a:rPr lang="tr-TR" sz="2400" dirty="0"/>
              <a:t>Göğüs basısı uygulanırken OED cihazı gelirse kalp masajına ara vermeksizin ikinci bir ilk yardımcının OED cihazını hasta/yaralıya bağlamasına izin verir.</a:t>
            </a:r>
          </a:p>
          <a:p>
            <a:pPr lvl="0" algn="just"/>
            <a:r>
              <a:rPr lang="tr-TR" sz="2400" dirty="0"/>
              <a:t>OED sesli ve/veya görsel komutlarına uyar.</a:t>
            </a:r>
          </a:p>
        </p:txBody>
      </p:sp>
      <p:sp>
        <p:nvSpPr>
          <p:cNvPr id="5" name="Başlık 1"/>
          <p:cNvSpPr>
            <a:spLocks noGrp="1"/>
          </p:cNvSpPr>
          <p:nvPr>
            <p:ph type="title"/>
          </p:nvPr>
        </p:nvSpPr>
        <p:spPr>
          <a:xfrm>
            <a:off x="0" y="0"/>
            <a:ext cx="9144000" cy="1285851"/>
          </a:xfrm>
          <a:solidFill>
            <a:schemeClr val="accent1">
              <a:lumMod val="20000"/>
              <a:lumOff val="80000"/>
            </a:schemeClr>
          </a:solidFill>
        </p:spPr>
        <p:txBody>
          <a:bodyPr>
            <a:normAutofit/>
          </a:bodyPr>
          <a:lstStyle/>
          <a:p>
            <a:pPr lvl="2"/>
            <a:r>
              <a:rPr lang="tr-TR" sz="3600" kern="1200" dirty="0">
                <a:solidFill>
                  <a:prstClr val="black"/>
                </a:solidFill>
                <a:latin typeface="+mj-lt"/>
                <a:ea typeface="+mj-ea"/>
                <a:cs typeface="+mj-cs"/>
              </a:rPr>
              <a:t>  Çocuklarda Temel Yaşam Desteği ve </a:t>
            </a:r>
            <a:br>
              <a:rPr lang="tr-TR" sz="3600" kern="1200" dirty="0">
                <a:solidFill>
                  <a:prstClr val="black"/>
                </a:solidFill>
                <a:latin typeface="+mj-lt"/>
                <a:ea typeface="+mj-ea"/>
                <a:cs typeface="+mj-cs"/>
              </a:rPr>
            </a:br>
            <a:r>
              <a:rPr lang="tr-TR" sz="3600" kern="1200" dirty="0">
                <a:solidFill>
                  <a:prstClr val="black"/>
                </a:solidFill>
                <a:latin typeface="+mj-lt"/>
                <a:ea typeface="+mj-ea"/>
                <a:cs typeface="+mj-cs"/>
              </a:rPr>
              <a:t>  </a:t>
            </a:r>
            <a:r>
              <a:rPr lang="tr-TR" sz="3600" kern="1200" dirty="0" err="1">
                <a:solidFill>
                  <a:prstClr val="black"/>
                </a:solidFill>
                <a:latin typeface="+mj-lt"/>
                <a:ea typeface="+mj-ea"/>
                <a:cs typeface="+mj-cs"/>
              </a:rPr>
              <a:t>OED’nin</a:t>
            </a:r>
            <a:r>
              <a:rPr lang="tr-TR" sz="3600" kern="1200" dirty="0">
                <a:solidFill>
                  <a:prstClr val="black"/>
                </a:solidFill>
                <a:latin typeface="+mj-lt"/>
                <a:ea typeface="+mj-ea"/>
                <a:cs typeface="+mj-cs"/>
              </a:rPr>
              <a:t> Birlikte Uygulanması</a:t>
            </a:r>
            <a:endParaRPr lang="tr-TR" sz="3600" i="1" dirty="0">
              <a:latin typeface="+mj-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6B015A8D-8147-43B1-8BBF-2938BDF9F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994" y="3140968"/>
            <a:ext cx="2540854" cy="1872208"/>
          </a:xfrm>
          <a:prstGeom prst="rect">
            <a:avLst/>
          </a:prstGeom>
        </p:spPr>
      </p:pic>
    </p:spTree>
    <p:extLst>
      <p:ext uri="{BB962C8B-B14F-4D97-AF65-F5344CB8AC3E}">
        <p14:creationId xmlns:p14="http://schemas.microsoft.com/office/powerpoint/2010/main" val="3332986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22387" y="291729"/>
            <a:ext cx="9121613" cy="1008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591570"/>
            <a:ext cx="8416916" cy="106120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solidFill>
                  <a:prstClr val="black"/>
                </a:solidFill>
                <a:ea typeface="+mj-ea"/>
                <a:cs typeface="+mj-cs"/>
              </a:rPr>
              <a:t>7- Solunum Desteği Uygulanışı;</a:t>
            </a:r>
            <a:endParaRPr lang="tr-TR" sz="2400" b="1" dirty="0"/>
          </a:p>
          <a:p>
            <a:pPr marL="0" indent="0">
              <a:buNone/>
            </a:pPr>
            <a:r>
              <a:rPr lang="tr-TR" sz="2400" dirty="0"/>
              <a:t>Havayolu açıklığını (baş geri çene yukarı pozisyonu) sağlar. </a:t>
            </a:r>
          </a:p>
        </p:txBody>
      </p:sp>
      <p:sp>
        <p:nvSpPr>
          <p:cNvPr id="5" name="Başlık 1"/>
          <p:cNvSpPr>
            <a:spLocks noGrp="1"/>
          </p:cNvSpPr>
          <p:nvPr>
            <p:ph type="title"/>
          </p:nvPr>
        </p:nvSpPr>
        <p:spPr>
          <a:xfrm>
            <a:off x="0" y="0"/>
            <a:ext cx="9144000" cy="1347435"/>
          </a:xfrm>
          <a:solidFill>
            <a:schemeClr val="accent1">
              <a:lumMod val="20000"/>
              <a:lumOff val="80000"/>
            </a:schemeClr>
          </a:solidFill>
        </p:spPr>
        <p:txBody>
          <a:bodyPr>
            <a:normAutofit/>
          </a:bodyPr>
          <a:lstStyle/>
          <a:p>
            <a:pPr lvl="2" algn="l"/>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400945"/>
            <a:ext cx="1106004" cy="716220"/>
          </a:xfrm>
          <a:prstGeom prst="rect">
            <a:avLst/>
          </a:prstGeom>
        </p:spPr>
      </p:pic>
      <p:pic>
        <p:nvPicPr>
          <p:cNvPr id="7" name="Resim 6"/>
          <p:cNvPicPr>
            <a:picLocks noChangeAspect="1"/>
          </p:cNvPicPr>
          <p:nvPr/>
        </p:nvPicPr>
        <p:blipFill>
          <a:blip r:embed="rId4"/>
          <a:stretch>
            <a:fillRect/>
          </a:stretch>
        </p:blipFill>
        <p:spPr>
          <a:xfrm>
            <a:off x="1068419" y="2784647"/>
            <a:ext cx="6984776" cy="3672408"/>
          </a:xfrm>
          <a:prstGeom prst="rect">
            <a:avLst/>
          </a:prstGeom>
        </p:spPr>
      </p:pic>
    </p:spTree>
    <p:extLst>
      <p:ext uri="{BB962C8B-B14F-4D97-AF65-F5344CB8AC3E}">
        <p14:creationId xmlns:p14="http://schemas.microsoft.com/office/powerpoint/2010/main" val="2263185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13753" y="177350"/>
            <a:ext cx="9121613" cy="8753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12776"/>
            <a:ext cx="5806264" cy="517058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Ağızdan ağıza soluk verme yöntemi;</a:t>
            </a:r>
          </a:p>
          <a:p>
            <a:pPr algn="just"/>
            <a:r>
              <a:rPr lang="tr-TR" sz="2400" dirty="0"/>
              <a:t>Baş geri-çene yukarı pozisyonunda iken alın üzerine konulan elin baş ve işaret parmaklarıyla çocuğun burnunu kapatır.</a:t>
            </a:r>
          </a:p>
          <a:p>
            <a:pPr algn="just"/>
            <a:endParaRPr lang="tr-TR" sz="2400" dirty="0"/>
          </a:p>
          <a:p>
            <a:pPr algn="just"/>
            <a:r>
              <a:rPr lang="tr-TR" sz="2400" dirty="0"/>
              <a:t>Normal bir soluk alır, çocuğun ağzına ağzını yerleştirir ve göğüs kafesi yeterince kalkıncaya kadar 1 (bir) saniye içerisinde üfler.</a:t>
            </a:r>
          </a:p>
          <a:p>
            <a:pPr algn="just"/>
            <a:endParaRPr lang="tr-TR" sz="2400" dirty="0"/>
          </a:p>
          <a:p>
            <a:pPr algn="just"/>
            <a:r>
              <a:rPr lang="tr-TR" sz="2400" dirty="0"/>
              <a:t>Nefesin boşalmasını bekler ve ardından 2. solunum desteğini uygular.</a:t>
            </a:r>
          </a:p>
        </p:txBody>
      </p:sp>
      <p:sp>
        <p:nvSpPr>
          <p:cNvPr id="5" name="Başlık 1"/>
          <p:cNvSpPr>
            <a:spLocks noGrp="1"/>
          </p:cNvSpPr>
          <p:nvPr>
            <p:ph type="title"/>
          </p:nvPr>
        </p:nvSpPr>
        <p:spPr>
          <a:xfrm>
            <a:off x="-1" y="0"/>
            <a:ext cx="9130247" cy="1124744"/>
          </a:xfrm>
          <a:solidFill>
            <a:schemeClr val="accent1">
              <a:lumMod val="20000"/>
              <a:lumOff val="80000"/>
            </a:schemeClr>
          </a:solidFill>
        </p:spPr>
        <p:txBody>
          <a:bodyPr>
            <a:normAutofit fontScale="90000"/>
          </a:bodyPr>
          <a:lstStyle/>
          <a:p>
            <a:pPr lvl="2" algn="l"/>
            <a:br>
              <a:rPr lang="tr-TR" sz="2500" kern="1200" dirty="0">
                <a:solidFill>
                  <a:srgbClr val="000000"/>
                </a:solidFill>
                <a:latin typeface="Calibri"/>
                <a:ea typeface="Calibri" panose="020F0502020204030204" pitchFamily="34" charset="0"/>
                <a:cs typeface="Geogrotesque-Light"/>
              </a:rPr>
            </a:br>
            <a:r>
              <a:rPr lang="tr-TR" sz="2500" kern="1200" dirty="0">
                <a:solidFill>
                  <a:srgbClr val="000000"/>
                </a:solidFill>
                <a:latin typeface="Calibri"/>
                <a:ea typeface="Calibri" panose="020F0502020204030204" pitchFamily="34" charset="0"/>
                <a:cs typeface="Geogrotesque-Light"/>
              </a:rPr>
              <a:t>   </a:t>
            </a:r>
            <a:r>
              <a:rPr lang="tr-TR" sz="4000" kern="1200" dirty="0">
                <a:solidFill>
                  <a:prstClr val="black"/>
                </a:solidFill>
                <a:latin typeface="Calibri"/>
                <a:ea typeface="+mj-ea"/>
                <a:cs typeface="+mj-cs"/>
              </a:rPr>
              <a:t>Çocuklarda Temel Yaşam Desteği ve </a:t>
            </a:r>
            <a:br>
              <a:rPr lang="tr-TR" sz="4000" kern="1200" dirty="0">
                <a:solidFill>
                  <a:prstClr val="black"/>
                </a:solidFill>
                <a:latin typeface="Calibri"/>
                <a:ea typeface="+mj-ea"/>
                <a:cs typeface="+mj-cs"/>
              </a:rPr>
            </a:br>
            <a:r>
              <a:rPr lang="tr-TR" sz="4000" kern="1200" dirty="0">
                <a:solidFill>
                  <a:prstClr val="black"/>
                </a:solidFill>
                <a:latin typeface="Calibri"/>
                <a:ea typeface="+mj-ea"/>
                <a:cs typeface="+mj-cs"/>
              </a:rPr>
              <a:t>  </a:t>
            </a:r>
            <a:r>
              <a:rPr lang="tr-TR" sz="4000" kern="1200" dirty="0" err="1">
                <a:solidFill>
                  <a:prstClr val="black"/>
                </a:solidFill>
                <a:latin typeface="Calibri"/>
                <a:ea typeface="+mj-ea"/>
                <a:cs typeface="+mj-cs"/>
              </a:rPr>
              <a:t>OED’nin</a:t>
            </a:r>
            <a:r>
              <a:rPr lang="tr-TR" sz="4000" kern="1200" dirty="0">
                <a:solidFill>
                  <a:prstClr val="black"/>
                </a:solidFill>
                <a:latin typeface="Calibri"/>
                <a:ea typeface="+mj-ea"/>
                <a:cs typeface="+mj-cs"/>
              </a:rPr>
              <a:t> Birlikte Uygulanması</a:t>
            </a:r>
            <a:br>
              <a:rPr lang="tr-TR" sz="3200" dirty="0">
                <a:latin typeface="Calibri"/>
              </a:rPr>
            </a:br>
            <a:endParaRPr lang="tr-TR" sz="24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10" name="Resim 9">
            <a:extLst>
              <a:ext uri="{FF2B5EF4-FFF2-40B4-BE49-F238E27FC236}">
                <a16:creationId xmlns:a16="http://schemas.microsoft.com/office/drawing/2014/main" id="{DA809431-B108-41D3-A6B0-A1162EF5EC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564" t="31083" r="22248" b="18750"/>
          <a:stretch/>
        </p:blipFill>
        <p:spPr>
          <a:xfrm>
            <a:off x="6272749" y="2492896"/>
            <a:ext cx="2871251" cy="2664296"/>
          </a:xfrm>
          <a:prstGeom prst="rect">
            <a:avLst/>
          </a:prstGeom>
        </p:spPr>
      </p:pic>
    </p:spTree>
    <p:extLst>
      <p:ext uri="{BB962C8B-B14F-4D97-AF65-F5344CB8AC3E}">
        <p14:creationId xmlns:p14="http://schemas.microsoft.com/office/powerpoint/2010/main" val="837359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ACAC118-5A26-4CBF-B6C0-59FFA3FFB594}"/>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525617"/>
            <a:ext cx="8496944" cy="532473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Ağızdan ağız ve  buruna soluk verme yöntemi;</a:t>
            </a:r>
          </a:p>
          <a:p>
            <a:pPr lvl="0" algn="just"/>
            <a:endParaRPr lang="tr-TR" sz="1050" dirty="0"/>
          </a:p>
          <a:p>
            <a:pPr lvl="0" algn="just"/>
            <a:r>
              <a:rPr lang="tr-TR" sz="2400" dirty="0"/>
              <a:t>Küçük bebekler için kullanılabilir.</a:t>
            </a:r>
          </a:p>
          <a:p>
            <a:pPr lvl="0" algn="just"/>
            <a:r>
              <a:rPr lang="tr-TR" sz="2400" dirty="0"/>
              <a:t>Normal bir soluk alır, baş geri-çene yukarı </a:t>
            </a:r>
            <a:r>
              <a:rPr lang="tr-TR" sz="2400" dirty="0" err="1"/>
              <a:t>poziyonda</a:t>
            </a:r>
            <a:r>
              <a:rPr lang="tr-TR" sz="2400" dirty="0"/>
              <a:t> iken bebeğin ağız ve burnuna ağzını yerleştirir ve göğüs kafesi yeterince kalkıncaya kadar 1 (bir) saniye içerisinde üflenir.</a:t>
            </a:r>
          </a:p>
          <a:p>
            <a:pPr lvl="0" algn="just"/>
            <a:r>
              <a:rPr lang="tr-TR" sz="2400" dirty="0"/>
              <a:t>Nefesin boşalmasını bekler ve ardından 2. solunum desteğini uygulanır.</a:t>
            </a:r>
          </a:p>
          <a:p>
            <a:pPr lvl="0" algn="just"/>
            <a:r>
              <a:rPr lang="tr-TR" sz="2400" dirty="0"/>
              <a:t>İki ilk yardımcı olması durumunda normal döngü değiştirilmemeli ve ilk yardımcıların biri göğüs basısı yaparken diğeri solunum desteği vermelidir.</a:t>
            </a:r>
          </a:p>
        </p:txBody>
      </p:sp>
      <p:sp>
        <p:nvSpPr>
          <p:cNvPr id="5" name="Başlık 1"/>
          <p:cNvSpPr>
            <a:spLocks noGrp="1"/>
          </p:cNvSpPr>
          <p:nvPr>
            <p:ph type="title"/>
          </p:nvPr>
        </p:nvSpPr>
        <p:spPr>
          <a:xfrm>
            <a:off x="8634" y="0"/>
            <a:ext cx="9135366" cy="1124744"/>
          </a:xfrm>
          <a:solidFill>
            <a:schemeClr val="accent1">
              <a:lumMod val="20000"/>
              <a:lumOff val="80000"/>
            </a:schemeClr>
          </a:solidFill>
        </p:spPr>
        <p:txBody>
          <a:bodyPr>
            <a:normAutofit fontScale="90000"/>
          </a:bodyPr>
          <a:lstStyle/>
          <a:p>
            <a:pPr lvl="2"/>
            <a:br>
              <a:rPr lang="tr-TR" sz="2500" kern="1200" dirty="0">
                <a:solidFill>
                  <a:srgbClr val="000000"/>
                </a:solidFill>
                <a:latin typeface="Calibri"/>
                <a:ea typeface="Calibri" panose="020F0502020204030204" pitchFamily="34" charset="0"/>
                <a:cs typeface="Geogrotesque-Light"/>
              </a:rPr>
            </a:br>
            <a:r>
              <a:rPr lang="tr-TR" sz="2500" kern="1200" dirty="0">
                <a:solidFill>
                  <a:srgbClr val="000000"/>
                </a:solidFill>
                <a:latin typeface="Calibri"/>
                <a:ea typeface="Calibri" panose="020F0502020204030204" pitchFamily="34" charset="0"/>
                <a:cs typeface="Geogrotesque-Light"/>
              </a:rPr>
              <a:t>  </a:t>
            </a:r>
            <a:r>
              <a:rPr lang="tr-TR" sz="4000" kern="1200" dirty="0">
                <a:solidFill>
                  <a:prstClr val="black"/>
                </a:solidFill>
                <a:latin typeface="Calibri"/>
                <a:ea typeface="+mj-ea"/>
                <a:cs typeface="+mj-cs"/>
              </a:rPr>
              <a:t>Çocuklarda Temel Yaşam Desteği ve </a:t>
            </a:r>
            <a:br>
              <a:rPr lang="tr-TR" sz="4000" kern="1200" dirty="0">
                <a:solidFill>
                  <a:prstClr val="black"/>
                </a:solidFill>
                <a:latin typeface="Calibri"/>
                <a:ea typeface="+mj-ea"/>
                <a:cs typeface="+mj-cs"/>
              </a:rPr>
            </a:br>
            <a:r>
              <a:rPr lang="tr-TR" sz="4000" kern="1200" dirty="0">
                <a:solidFill>
                  <a:prstClr val="black"/>
                </a:solidFill>
                <a:latin typeface="Calibri"/>
                <a:ea typeface="+mj-ea"/>
                <a:cs typeface="+mj-cs"/>
              </a:rPr>
              <a:t>  </a:t>
            </a:r>
            <a:r>
              <a:rPr lang="tr-TR" sz="4000" kern="1200" dirty="0" err="1">
                <a:solidFill>
                  <a:prstClr val="black"/>
                </a:solidFill>
                <a:latin typeface="Calibri"/>
                <a:ea typeface="+mj-ea"/>
                <a:cs typeface="+mj-cs"/>
              </a:rPr>
              <a:t>OED’nin</a:t>
            </a:r>
            <a:r>
              <a:rPr lang="tr-TR" sz="4000" kern="1200" dirty="0">
                <a:solidFill>
                  <a:prstClr val="black"/>
                </a:solidFill>
                <a:latin typeface="Calibri"/>
                <a:ea typeface="+mj-ea"/>
                <a:cs typeface="+mj-cs"/>
              </a:rPr>
              <a:t> Birlikte Uygulanması</a:t>
            </a:r>
            <a:br>
              <a:rPr lang="tr-TR" sz="3200" dirty="0">
                <a:latin typeface="Calibri"/>
              </a:rPr>
            </a:br>
            <a:endParaRPr lang="tr-TR" sz="2400" i="1" dirty="0">
              <a:latin typeface="+mn-lt"/>
            </a:endParaRPr>
          </a:p>
        </p:txBody>
      </p:sp>
      <p:pic>
        <p:nvPicPr>
          <p:cNvPr id="7" name="Resim 6">
            <a:extLst>
              <a:ext uri="{FF2B5EF4-FFF2-40B4-BE49-F238E27FC236}">
                <a16:creationId xmlns:a16="http://schemas.microsoft.com/office/drawing/2014/main" id="{CEDC5FF7-E9BF-403D-B13C-1D0ACD12B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204262"/>
            <a:ext cx="1106004" cy="716220"/>
          </a:xfrm>
          <a:prstGeom prst="rect">
            <a:avLst/>
          </a:prstGeom>
        </p:spPr>
      </p:pic>
    </p:spTree>
    <p:extLst>
      <p:ext uri="{BB962C8B-B14F-4D97-AF65-F5344CB8AC3E}">
        <p14:creationId xmlns:p14="http://schemas.microsoft.com/office/powerpoint/2010/main" val="3743817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634" y="1412776"/>
            <a:ext cx="6162190" cy="554461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nSpc>
                <a:spcPct val="107000"/>
              </a:lnSpc>
              <a:spcAft>
                <a:spcPts val="0"/>
              </a:spcAft>
              <a:buNone/>
            </a:pPr>
            <a:r>
              <a:rPr lang="tr-TR" sz="2400" b="1" dirty="0">
                <a:latin typeface="Times New Roman" panose="02020603050405020304" pitchFamily="18" charset="0"/>
                <a:ea typeface="Calibri" panose="020F0502020204030204" pitchFamily="34" charset="0"/>
                <a:cs typeface="Times New Roman" panose="02020603050405020304" pitchFamily="18" charset="0"/>
              </a:rPr>
              <a:t>8-Otomatik şok cihazına(OED)ulaşıldığında:</a:t>
            </a:r>
          </a:p>
          <a:p>
            <a:pPr marL="114300" indent="0" algn="just">
              <a:lnSpc>
                <a:spcPct val="107000"/>
              </a:lnSpc>
              <a:spcAft>
                <a:spcPts val="0"/>
              </a:spcAft>
              <a:buNone/>
            </a:pPr>
            <a:r>
              <a:rPr lang="tr-TR" sz="2400" b="1" dirty="0" err="1">
                <a:latin typeface="Times New Roman" panose="02020603050405020304" pitchFamily="18" charset="0"/>
                <a:ea typeface="Calibri" panose="020F0502020204030204" pitchFamily="34" charset="0"/>
                <a:cs typeface="Times New Roman" panose="02020603050405020304" pitchFamily="18" charset="0"/>
              </a:rPr>
              <a:t>Ped</a:t>
            </a:r>
            <a:r>
              <a:rPr lang="tr-TR" sz="2400" b="1" dirty="0">
                <a:latin typeface="Times New Roman" panose="02020603050405020304" pitchFamily="18" charset="0"/>
                <a:ea typeface="Calibri" panose="020F0502020204030204" pitchFamily="34" charset="0"/>
                <a:cs typeface="Times New Roman" panose="02020603050405020304" pitchFamily="18" charset="0"/>
              </a:rPr>
              <a:t> seçimi yapar;</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tr-TR" sz="2400" dirty="0">
                <a:ea typeface="Calibri" panose="020F0502020204030204" pitchFamily="34" charset="0"/>
                <a:cs typeface="Times New Roman" panose="02020603050405020304" pitchFamily="18" charset="0"/>
              </a:rPr>
              <a:t>Sekiz yaşından büyük çocuklarda standart yetişkin OED ve </a:t>
            </a:r>
            <a:r>
              <a:rPr lang="tr-TR" sz="2400" dirty="0" err="1">
                <a:ea typeface="Calibri" panose="020F0502020204030204" pitchFamily="34" charset="0"/>
                <a:cs typeface="Times New Roman" panose="02020603050405020304" pitchFamily="18" charset="0"/>
              </a:rPr>
              <a:t>pedlerini</a:t>
            </a:r>
            <a:r>
              <a:rPr lang="tr-TR" sz="2400" dirty="0">
                <a:ea typeface="Calibri" panose="020F0502020204030204" pitchFamily="34" charset="0"/>
                <a:cs typeface="Times New Roman" panose="02020603050405020304" pitchFamily="18" charset="0"/>
              </a:rPr>
              <a:t> kullanır.</a:t>
            </a:r>
            <a:endParaRPr lang="tr-TR" sz="2000" dirty="0">
              <a:ea typeface="Calibri" panose="020F0502020204030204" pitchFamily="34" charset="0"/>
              <a:cs typeface="Times New Roman" panose="02020603050405020304" pitchFamily="18" charset="0"/>
            </a:endParaRP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1-8 yaş arası çocuklar için çocuk (pediatrik) </a:t>
            </a:r>
            <a:r>
              <a:rPr lang="tr-TR" sz="2400" dirty="0" err="1">
                <a:ea typeface="Calibri" panose="020F0502020204030204" pitchFamily="34" charset="0"/>
                <a:cs typeface="Times New Roman" panose="02020603050405020304" pitchFamily="18" charset="0"/>
              </a:rPr>
              <a:t>pedleri</a:t>
            </a:r>
            <a:r>
              <a:rPr lang="tr-TR" sz="2400" dirty="0">
                <a:ea typeface="Calibri" panose="020F0502020204030204" pitchFamily="34" charset="0"/>
                <a:cs typeface="Times New Roman" panose="02020603050405020304" pitchFamily="18" charset="0"/>
              </a:rPr>
              <a:t> ve çocuk özelliği olan </a:t>
            </a:r>
            <a:r>
              <a:rPr lang="tr-TR" sz="2400" dirty="0" err="1">
                <a:ea typeface="Calibri" panose="020F0502020204030204" pitchFamily="34" charset="0"/>
                <a:cs typeface="Times New Roman" panose="02020603050405020304" pitchFamily="18" charset="0"/>
              </a:rPr>
              <a:t>OED’leri</a:t>
            </a:r>
            <a:r>
              <a:rPr lang="tr-TR" sz="2400" dirty="0">
                <a:ea typeface="Calibri" panose="020F0502020204030204" pitchFamily="34" charset="0"/>
                <a:cs typeface="Times New Roman" panose="02020603050405020304" pitchFamily="18" charset="0"/>
              </a:rPr>
              <a:t> kullanır. Ancak </a:t>
            </a:r>
            <a:r>
              <a:rPr lang="tr-TR" sz="2400" dirty="0" err="1">
                <a:ea typeface="Calibri" panose="020F0502020204030204" pitchFamily="34" charset="0"/>
                <a:cs typeface="Times New Roman" panose="02020603050405020304" pitchFamily="18" charset="0"/>
              </a:rPr>
              <a:t>OED’nin</a:t>
            </a:r>
            <a:r>
              <a:rPr lang="tr-TR" sz="2400" dirty="0">
                <a:ea typeface="Calibri" panose="020F0502020204030204" pitchFamily="34" charset="0"/>
                <a:cs typeface="Times New Roman" panose="02020603050405020304" pitchFamily="18" charset="0"/>
              </a:rPr>
              <a:t> çocuk </a:t>
            </a:r>
            <a:r>
              <a:rPr lang="tr-TR" sz="2400" dirty="0" err="1">
                <a:ea typeface="Calibri" panose="020F0502020204030204" pitchFamily="34" charset="0"/>
                <a:cs typeface="Times New Roman" panose="02020603050405020304" pitchFamily="18" charset="0"/>
              </a:rPr>
              <a:t>modu</a:t>
            </a:r>
            <a:r>
              <a:rPr lang="tr-TR" sz="2400" dirty="0">
                <a:ea typeface="Calibri" panose="020F0502020204030204" pitchFamily="34" charset="0"/>
                <a:cs typeface="Times New Roman" panose="02020603050405020304" pitchFamily="18" charset="0"/>
              </a:rPr>
              <a:t> veya çocuk </a:t>
            </a:r>
            <a:r>
              <a:rPr lang="tr-TR" sz="2400" dirty="0" err="1">
                <a:ea typeface="Calibri" panose="020F0502020204030204" pitchFamily="34" charset="0"/>
                <a:cs typeface="Times New Roman" panose="02020603050405020304" pitchFamily="18" charset="0"/>
              </a:rPr>
              <a:t>pedleri</a:t>
            </a:r>
            <a:r>
              <a:rPr lang="tr-TR" sz="2400" dirty="0">
                <a:ea typeface="Calibri" panose="020F0502020204030204" pitchFamily="34" charset="0"/>
                <a:cs typeface="Times New Roman" panose="02020603050405020304" pitchFamily="18" charset="0"/>
              </a:rPr>
              <a:t> yoksa, standart yetişkin OED ve </a:t>
            </a:r>
            <a:r>
              <a:rPr lang="tr-TR" sz="2400" dirty="0" err="1">
                <a:ea typeface="Calibri" panose="020F0502020204030204" pitchFamily="34" charset="0"/>
                <a:cs typeface="Times New Roman" panose="02020603050405020304" pitchFamily="18" charset="0"/>
              </a:rPr>
              <a:t>pedlerini</a:t>
            </a:r>
            <a:r>
              <a:rPr lang="tr-TR" sz="2400" dirty="0">
                <a:ea typeface="Calibri" panose="020F0502020204030204" pitchFamily="34" charset="0"/>
                <a:cs typeface="Times New Roman" panose="02020603050405020304" pitchFamily="18" charset="0"/>
              </a:rPr>
              <a:t> kullanır.</a:t>
            </a:r>
            <a:endParaRPr lang="tr-TR" sz="2000" dirty="0">
              <a:ea typeface="Calibri" panose="020F0502020204030204" pitchFamily="34" charset="0"/>
              <a:cs typeface="Times New Roman" panose="02020603050405020304" pitchFamily="18" charset="0"/>
            </a:endParaRPr>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413589"/>
            <a:ext cx="1106004" cy="716220"/>
          </a:xfrm>
          <a:prstGeom prst="rect">
            <a:avLst/>
          </a:prstGeom>
        </p:spPr>
      </p:pic>
      <p:pic>
        <p:nvPicPr>
          <p:cNvPr id="8" name="Resim 7">
            <a:extLst>
              <a:ext uri="{FF2B5EF4-FFF2-40B4-BE49-F238E27FC236}">
                <a16:creationId xmlns:a16="http://schemas.microsoft.com/office/drawing/2014/main" id="{D8F20CF8-CE98-425C-B91C-D258A3F05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785" y="2371346"/>
            <a:ext cx="2619150" cy="2115308"/>
          </a:xfrm>
          <a:prstGeom prst="rect">
            <a:avLst/>
          </a:prstGeom>
        </p:spPr>
      </p:pic>
    </p:spTree>
    <p:extLst>
      <p:ext uri="{BB962C8B-B14F-4D97-AF65-F5344CB8AC3E}">
        <p14:creationId xmlns:p14="http://schemas.microsoft.com/office/powerpoint/2010/main" val="993899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984605"/>
            <a:ext cx="8761913" cy="487339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err="1"/>
              <a:t>OED’yi</a:t>
            </a:r>
            <a:r>
              <a:rPr lang="tr-TR" sz="2400" dirty="0"/>
              <a:t> çocuğun yanına uygun şekilde (yatay konumda) yerleştirir.</a:t>
            </a:r>
          </a:p>
          <a:p>
            <a:pPr algn="just"/>
            <a:r>
              <a:rPr lang="tr-TR" sz="2400" dirty="0"/>
              <a:t> OED kapağı açıldığında otomatik olarak açılan bir model değil ise açma düğmesine basarak cihazı çalıştırır.</a:t>
            </a:r>
          </a:p>
          <a:p>
            <a:pPr algn="just"/>
            <a:r>
              <a:rPr lang="tr-TR" sz="2400" dirty="0"/>
              <a:t>Cihazın yaptığı sesli ve/veya görsel komutları takip ederek </a:t>
            </a:r>
            <a:r>
              <a:rPr lang="tr-TR" sz="2400" dirty="0" err="1"/>
              <a:t>pedleri</a:t>
            </a:r>
            <a:r>
              <a:rPr lang="tr-TR" sz="2400" dirty="0"/>
              <a:t> paketinden çıkarır.</a:t>
            </a:r>
          </a:p>
          <a:p>
            <a:pPr algn="just"/>
            <a:r>
              <a:rPr lang="tr-TR" sz="2400" dirty="0"/>
              <a:t> </a:t>
            </a:r>
            <a:r>
              <a:rPr lang="tr-TR" sz="2400" dirty="0" err="1"/>
              <a:t>Pedler</a:t>
            </a:r>
            <a:r>
              <a:rPr lang="tr-TR" sz="2400" dirty="0"/>
              <a:t> </a:t>
            </a:r>
            <a:r>
              <a:rPr lang="tr-TR" sz="2400" dirty="0" err="1"/>
              <a:t>OED’ye</a:t>
            </a:r>
            <a:r>
              <a:rPr lang="tr-TR" sz="2400" dirty="0"/>
              <a:t> takılı değil ise takar.</a:t>
            </a:r>
          </a:p>
          <a:p>
            <a:pPr algn="just"/>
            <a:r>
              <a:rPr lang="tr-TR" sz="2400" dirty="0"/>
              <a:t> </a:t>
            </a:r>
            <a:r>
              <a:rPr lang="tr-TR" sz="2400" dirty="0" err="1"/>
              <a:t>Pedleri</a:t>
            </a:r>
            <a:r>
              <a:rPr lang="tr-TR" sz="2400" dirty="0"/>
              <a:t> göğsün neresine yerleştirilmesi gerektiğini gösteren şemaya uygun olarak çıplak göğse sıkıca yerleştirir.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rmAutofit fontScale="90000"/>
          </a:bodyPr>
          <a:lstStyle/>
          <a:p>
            <a:pPr lvl="2"/>
            <a:br>
              <a:rPr lang="tr-TR" sz="3100" kern="1200" dirty="0">
                <a:solidFill>
                  <a:srgbClr val="000000"/>
                </a:solidFill>
                <a:latin typeface="Calibri"/>
                <a:ea typeface="Calibri" panose="020F0502020204030204" pitchFamily="34" charset="0"/>
                <a:cs typeface="Geogrotesque-Light"/>
              </a:rPr>
            </a:br>
            <a:br>
              <a:rPr lang="tr-TR" sz="3100" kern="1200" dirty="0">
                <a:solidFill>
                  <a:srgbClr val="000000"/>
                </a:solidFill>
                <a:latin typeface="Calibri"/>
                <a:ea typeface="Calibri" panose="020F0502020204030204" pitchFamily="34" charset="0"/>
                <a:cs typeface="Geogrotesque-Light"/>
              </a:rPr>
            </a:br>
            <a:br>
              <a:rPr lang="tr-TR" sz="3100" kern="1200" dirty="0">
                <a:solidFill>
                  <a:srgbClr val="000000"/>
                </a:solidFill>
                <a:latin typeface="Calibri"/>
                <a:ea typeface="Calibri" panose="020F0502020204030204" pitchFamily="34" charset="0"/>
                <a:cs typeface="Geogrotesque-Light"/>
              </a:rPr>
            </a:br>
            <a:r>
              <a:rPr lang="tr-TR" sz="3100" kern="1200" dirty="0">
                <a:solidFill>
                  <a:srgbClr val="000000"/>
                </a:solidFill>
                <a:latin typeface="Calibri"/>
                <a:ea typeface="Calibri" panose="020F0502020204030204" pitchFamily="34" charset="0"/>
                <a:cs typeface="Geogrotesque-Light"/>
              </a:rPr>
              <a:t> </a:t>
            </a:r>
            <a:r>
              <a:rPr lang="tr-TR" sz="4000" kern="1200" dirty="0">
                <a:solidFill>
                  <a:prstClr val="black"/>
                </a:solidFill>
                <a:latin typeface="Calibri"/>
                <a:ea typeface="+mj-ea"/>
                <a:cs typeface="+mj-cs"/>
              </a:rPr>
              <a:t>Çocuklarda Temel Yaşam Desteği ve </a:t>
            </a:r>
            <a:br>
              <a:rPr lang="tr-TR" sz="4000" kern="1200" dirty="0">
                <a:solidFill>
                  <a:prstClr val="black"/>
                </a:solidFill>
                <a:latin typeface="Calibri"/>
                <a:ea typeface="+mj-ea"/>
                <a:cs typeface="+mj-cs"/>
              </a:rPr>
            </a:br>
            <a:r>
              <a:rPr lang="tr-TR" sz="4000" kern="1200" dirty="0">
                <a:solidFill>
                  <a:prstClr val="black"/>
                </a:solidFill>
                <a:latin typeface="Calibri"/>
                <a:ea typeface="+mj-ea"/>
                <a:cs typeface="+mj-cs"/>
              </a:rPr>
              <a:t> </a:t>
            </a:r>
            <a:r>
              <a:rPr lang="tr-TR" sz="4000" kern="1200" dirty="0" err="1">
                <a:solidFill>
                  <a:prstClr val="black"/>
                </a:solidFill>
                <a:latin typeface="Calibri"/>
                <a:ea typeface="+mj-ea"/>
                <a:cs typeface="+mj-cs"/>
              </a:rPr>
              <a:t>OED’nin</a:t>
            </a:r>
            <a:r>
              <a:rPr lang="tr-TR" sz="4000" kern="1200" dirty="0">
                <a:solidFill>
                  <a:prstClr val="black"/>
                </a:solidFill>
                <a:latin typeface="Calibri"/>
                <a:ea typeface="+mj-ea"/>
                <a:cs typeface="+mj-cs"/>
              </a:rPr>
              <a:t> Birlikte Uygulanması</a:t>
            </a:r>
            <a:br>
              <a:rPr lang="tr-TR" sz="3100" kern="1200" dirty="0">
                <a:solidFill>
                  <a:srgbClr val="000000"/>
                </a:solidFill>
                <a:latin typeface="Calibri"/>
                <a:ea typeface="Calibri" panose="020F0502020204030204" pitchFamily="34" charset="0"/>
                <a:cs typeface="Geogrotesque-Light"/>
              </a:rPr>
            </a:br>
            <a:br>
              <a:rPr lang="tr-TR" sz="3200" dirty="0">
                <a:latin typeface="+mn-lt"/>
              </a:rPr>
            </a:b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651403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37DA1F7-B199-4992-BCA5-28C44268D49F}"/>
              </a:ext>
            </a:extLst>
          </p:cNvPr>
          <p:cNvSpPr/>
          <p:nvPr/>
        </p:nvSpPr>
        <p:spPr>
          <a:xfrm>
            <a:off x="0" y="0"/>
            <a:ext cx="9144000" cy="11247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634" y="1124743"/>
            <a:ext cx="9126731" cy="5733257"/>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tr-TR" sz="2400" dirty="0"/>
          </a:p>
          <a:p>
            <a:pPr algn="just"/>
            <a:r>
              <a:rPr lang="tr-TR" sz="2400" dirty="0"/>
              <a:t>Ani kalp durmasından sonraki 3-5 dakika içinde uygulanabilen şok, sağ kalıma %50-70 oranında olumlu katkı sağlar. Gecikilen her bir dakika için ise hasta/yaralının hayatta kalma şansı %10-12 oranında düşer. </a:t>
            </a:r>
          </a:p>
          <a:p>
            <a:pPr algn="just"/>
            <a:endParaRPr lang="tr-TR" sz="2400" dirty="0"/>
          </a:p>
          <a:p>
            <a:pPr algn="just"/>
            <a:r>
              <a:rPr lang="tr-TR" sz="2400" dirty="0"/>
              <a:t>OED yardımı ile uygulanan şok kalbin pompa işlevini yapmasına engel olan elektriksel bozuklukların ortadan kaldırılması ve normal ritmin devam etmesini sağlamak sureti ile etki eder.</a:t>
            </a:r>
          </a:p>
        </p:txBody>
      </p:sp>
      <p:sp>
        <p:nvSpPr>
          <p:cNvPr id="6" name="Başlık 1"/>
          <p:cNvSpPr>
            <a:spLocks noGrp="1"/>
          </p:cNvSpPr>
          <p:nvPr>
            <p:ph type="title"/>
          </p:nvPr>
        </p:nvSpPr>
        <p:spPr>
          <a:xfrm>
            <a:off x="0" y="0"/>
            <a:ext cx="9144000" cy="1047859"/>
          </a:xfrm>
        </p:spPr>
        <p:txBody>
          <a:bodyPr>
            <a:normAutofit/>
          </a:bodyPr>
          <a:lstStyle/>
          <a:p>
            <a:pPr algn="l"/>
            <a:r>
              <a:rPr lang="tr-TR" sz="3600" b="1" dirty="0"/>
              <a:t> </a:t>
            </a:r>
            <a:r>
              <a:rPr lang="tr-TR" sz="3600" dirty="0"/>
              <a:t>OED Nasıl Etki Eder </a:t>
            </a:r>
          </a:p>
        </p:txBody>
      </p:sp>
      <p:pic>
        <p:nvPicPr>
          <p:cNvPr id="7" name="Resim 6">
            <a:extLst>
              <a:ext uri="{FF2B5EF4-FFF2-40B4-BE49-F238E27FC236}">
                <a16:creationId xmlns:a16="http://schemas.microsoft.com/office/drawing/2014/main" id="{818319D6-A623-4D2B-8FD1-6D26DD250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235897"/>
            <a:ext cx="889572" cy="576064"/>
          </a:xfrm>
          <a:prstGeom prst="rect">
            <a:avLst/>
          </a:prstGeom>
        </p:spPr>
      </p:pic>
    </p:spTree>
    <p:extLst>
      <p:ext uri="{BB962C8B-B14F-4D97-AF65-F5344CB8AC3E}">
        <p14:creationId xmlns:p14="http://schemas.microsoft.com/office/powerpoint/2010/main" val="2430793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0" y="1"/>
            <a:ext cx="9144000" cy="11967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09705" y="1844824"/>
            <a:ext cx="8617897" cy="489879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tr-TR" sz="2400" b="1" dirty="0"/>
              <a:t>Sekiz yaşından büyük çocuklarda;</a:t>
            </a:r>
            <a:r>
              <a:rPr lang="tr-TR" sz="2400" dirty="0"/>
              <a:t> </a:t>
            </a:r>
          </a:p>
          <a:p>
            <a:pPr lvl="0" algn="just"/>
            <a:r>
              <a:rPr lang="tr-TR" sz="2400" dirty="0" err="1"/>
              <a:t>Pedlerden</a:t>
            </a:r>
            <a:r>
              <a:rPr lang="tr-TR" sz="2400" dirty="0"/>
              <a:t> birini göğüs kemiğinin sağına, köprücük kemiğinin hemen altına ve sağ meme başının üstüne, diğer </a:t>
            </a:r>
            <a:r>
              <a:rPr lang="tr-TR" sz="2400" dirty="0" err="1"/>
              <a:t>pedi</a:t>
            </a:r>
            <a:r>
              <a:rPr lang="tr-TR" sz="2400" dirty="0"/>
              <a:t> ise göğsün sol tarafına, meme başının soluna ve alt kaburga sınırının üzerine yerleştirir.</a:t>
            </a:r>
          </a:p>
        </p:txBody>
      </p:sp>
      <p:sp>
        <p:nvSpPr>
          <p:cNvPr id="5" name="Başlık 1"/>
          <p:cNvSpPr>
            <a:spLocks noGrp="1"/>
          </p:cNvSpPr>
          <p:nvPr>
            <p:ph type="title"/>
          </p:nvPr>
        </p:nvSpPr>
        <p:spPr>
          <a:xfrm>
            <a:off x="0" y="1"/>
            <a:ext cx="9144000" cy="1384427"/>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06DD3771-F5AB-4C1E-88D0-DB6F2D037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4149080"/>
            <a:ext cx="3744416" cy="2118835"/>
          </a:xfrm>
          <a:prstGeom prst="rect">
            <a:avLst/>
          </a:prstGeom>
        </p:spPr>
      </p:pic>
    </p:spTree>
    <p:extLst>
      <p:ext uri="{BB962C8B-B14F-4D97-AF65-F5344CB8AC3E}">
        <p14:creationId xmlns:p14="http://schemas.microsoft.com/office/powerpoint/2010/main" val="2354827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 y="221372"/>
            <a:ext cx="9135366" cy="8193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21691" y="1988840"/>
            <a:ext cx="8709251" cy="4965601"/>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Çocuk 8 (sekiz) yaşın altında ve </a:t>
            </a:r>
            <a:r>
              <a:rPr lang="tr-TR" sz="2400" b="1" dirty="0" err="1"/>
              <a:t>pedler</a:t>
            </a:r>
            <a:r>
              <a:rPr lang="tr-TR" sz="2400" b="1" dirty="0"/>
              <a:t> çok büyükse, birbirine değme riski varsa</a:t>
            </a:r>
            <a:r>
              <a:rPr lang="tr-TR" sz="2400" dirty="0"/>
              <a:t>; </a:t>
            </a:r>
          </a:p>
          <a:p>
            <a:pPr lvl="0" algn="just"/>
            <a:endParaRPr lang="tr-TR" sz="2800" dirty="0"/>
          </a:p>
          <a:p>
            <a:pPr lvl="0" algn="just"/>
            <a:r>
              <a:rPr lang="tr-TR" sz="2400" dirty="0"/>
              <a:t>Ön-arka pozisyonu kullanır. </a:t>
            </a:r>
            <a:r>
              <a:rPr lang="tr-TR" sz="2400" dirty="0" err="1"/>
              <a:t>Pedlerden</a:t>
            </a:r>
            <a:r>
              <a:rPr lang="tr-TR" sz="2400" dirty="0"/>
              <a:t> birini üst arkaya (kürek kemikleri arasına) diğer </a:t>
            </a:r>
            <a:r>
              <a:rPr lang="tr-TR" sz="2400" dirty="0" err="1"/>
              <a:t>pedi</a:t>
            </a:r>
            <a:r>
              <a:rPr lang="tr-TR" sz="2400" dirty="0"/>
              <a:t> ise göğsün ön kısmına yerleştirir (mümkünse hafifçe sola).</a:t>
            </a:r>
          </a:p>
        </p:txBody>
      </p:sp>
      <p:sp>
        <p:nvSpPr>
          <p:cNvPr id="5" name="Başlık 1"/>
          <p:cNvSpPr>
            <a:spLocks noGrp="1"/>
          </p:cNvSpPr>
          <p:nvPr>
            <p:ph type="title"/>
          </p:nvPr>
        </p:nvSpPr>
        <p:spPr>
          <a:xfrm>
            <a:off x="8634" y="0"/>
            <a:ext cx="9135366" cy="1124744"/>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4767" y="273725"/>
            <a:ext cx="1037713" cy="671996"/>
          </a:xfrm>
          <a:prstGeom prst="rect">
            <a:avLst/>
          </a:prstGeom>
        </p:spPr>
      </p:pic>
    </p:spTree>
    <p:extLst>
      <p:ext uri="{BB962C8B-B14F-4D97-AF65-F5344CB8AC3E}">
        <p14:creationId xmlns:p14="http://schemas.microsoft.com/office/powerpoint/2010/main" val="1561544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8635" y="290180"/>
            <a:ext cx="9126732" cy="9694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844824"/>
            <a:ext cx="8594836" cy="480198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İki ilk yardımcı var ise;</a:t>
            </a:r>
          </a:p>
          <a:p>
            <a:pPr marL="0" lvl="0" indent="0" algn="just">
              <a:buNone/>
            </a:pPr>
            <a:endParaRPr lang="tr-TR" sz="2000" b="1" dirty="0"/>
          </a:p>
          <a:p>
            <a:pPr lvl="0" algn="just"/>
            <a:r>
              <a:rPr lang="tr-TR" sz="2400" dirty="0"/>
              <a:t>Birisi göğse </a:t>
            </a:r>
            <a:r>
              <a:rPr lang="tr-TR" sz="2400" dirty="0" err="1"/>
              <a:t>pedleri</a:t>
            </a:r>
            <a:r>
              <a:rPr lang="tr-TR" sz="2400" dirty="0"/>
              <a:t> yerleştirirken diğeri Temel Yaşam Desteğine devam eder.</a:t>
            </a:r>
          </a:p>
          <a:p>
            <a:pPr lvl="0" algn="just"/>
            <a:r>
              <a:rPr lang="tr-TR" sz="2400" dirty="0" err="1"/>
              <a:t>Pedlerin</a:t>
            </a:r>
            <a:r>
              <a:rPr lang="tr-TR" sz="2400" dirty="0"/>
              <a:t> hasta/yaralının göğsünde birbirine değmediğinden emin olur.</a:t>
            </a:r>
          </a:p>
          <a:p>
            <a:pPr lvl="0" algn="just"/>
            <a:r>
              <a:rPr lang="tr-TR" sz="2400" dirty="0"/>
              <a:t>OED kalp ritmini analiz ederken, hasta/yaralıya dokunmaz ve çevredekileri de hasta/yaralıya dokunmamaları için yüksek sesle uyarır (cihazın sesli yönlendirmesi bunu size söyler).</a:t>
            </a:r>
          </a:p>
        </p:txBody>
      </p:sp>
      <p:sp>
        <p:nvSpPr>
          <p:cNvPr id="5" name="Başlık 1"/>
          <p:cNvSpPr>
            <a:spLocks noGrp="1"/>
          </p:cNvSpPr>
          <p:nvPr>
            <p:ph type="title"/>
          </p:nvPr>
        </p:nvSpPr>
        <p:spPr>
          <a:xfrm>
            <a:off x="1" y="0"/>
            <a:ext cx="9144000" cy="1447145"/>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Çocuklarda Temel Yaşam Desteği ve </a:t>
            </a:r>
            <a:br>
              <a:rPr lang="tr-TR" sz="3600" kern="1200" dirty="0">
                <a:solidFill>
                  <a:prstClr val="black"/>
                </a:solidFill>
                <a:latin typeface="Calibri"/>
                <a:ea typeface="+mj-ea"/>
                <a:cs typeface="+mj-cs"/>
              </a:rPr>
            </a:b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298309"/>
            <a:ext cx="1033996" cy="669589"/>
          </a:xfrm>
          <a:prstGeom prst="rect">
            <a:avLst/>
          </a:prstGeom>
        </p:spPr>
      </p:pic>
    </p:spTree>
    <p:extLst>
      <p:ext uri="{BB962C8B-B14F-4D97-AF65-F5344CB8AC3E}">
        <p14:creationId xmlns:p14="http://schemas.microsoft.com/office/powerpoint/2010/main" val="4924431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0"/>
            <a:ext cx="9121613" cy="12687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628801"/>
            <a:ext cx="4896544" cy="475252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000" b="1" dirty="0"/>
          </a:p>
          <a:p>
            <a:pPr marL="0" indent="0">
              <a:buNone/>
            </a:pPr>
            <a:r>
              <a:rPr lang="tr-TR" sz="2400" b="1" dirty="0"/>
              <a:t>Şok verilecekse;</a:t>
            </a:r>
          </a:p>
          <a:p>
            <a:pPr marL="0" indent="0">
              <a:buNone/>
            </a:pPr>
            <a:endParaRPr lang="tr-TR" sz="2000" dirty="0"/>
          </a:p>
          <a:p>
            <a:pPr lvl="0"/>
            <a:r>
              <a:rPr lang="tr-TR" sz="2000" dirty="0"/>
              <a:t>Cihazın yönlendirmelerini takip eder.</a:t>
            </a:r>
          </a:p>
          <a:p>
            <a:pPr lvl="0"/>
            <a:endParaRPr lang="tr-TR" sz="2000" dirty="0"/>
          </a:p>
          <a:p>
            <a:pPr lvl="0"/>
            <a:endParaRPr lang="tr-TR" sz="2000" dirty="0"/>
          </a:p>
          <a:p>
            <a:pPr lvl="0"/>
            <a:endParaRPr lang="tr-TR" sz="2000" dirty="0"/>
          </a:p>
          <a:p>
            <a:pPr lvl="0"/>
            <a:endParaRPr lang="tr-TR" sz="2000" dirty="0"/>
          </a:p>
          <a:p>
            <a:pPr marL="0" lvl="0" indent="0">
              <a:buNone/>
            </a:pPr>
            <a:endParaRPr lang="tr-TR" sz="2000" dirty="0"/>
          </a:p>
          <a:p>
            <a:pPr lvl="0"/>
            <a:r>
              <a:rPr lang="tr-TR" sz="2000" dirty="0"/>
              <a:t>Temel Yaşam Desteğine başlar.</a:t>
            </a:r>
          </a:p>
        </p:txBody>
      </p:sp>
      <p:sp>
        <p:nvSpPr>
          <p:cNvPr id="5" name="Başlık 1"/>
          <p:cNvSpPr>
            <a:spLocks noGrp="1"/>
          </p:cNvSpPr>
          <p:nvPr>
            <p:ph type="title"/>
          </p:nvPr>
        </p:nvSpPr>
        <p:spPr>
          <a:xfrm>
            <a:off x="0" y="0"/>
            <a:ext cx="9144000" cy="1332508"/>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
        <p:nvSpPr>
          <p:cNvPr id="11" name="Sağ Ayraç 10"/>
          <p:cNvSpPr/>
          <p:nvPr/>
        </p:nvSpPr>
        <p:spPr>
          <a:xfrm>
            <a:off x="4499992" y="4617790"/>
            <a:ext cx="946268" cy="14036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Sağ Ayraç 13"/>
          <p:cNvSpPr/>
          <p:nvPr/>
        </p:nvSpPr>
        <p:spPr>
          <a:xfrm>
            <a:off x="4499992" y="2313416"/>
            <a:ext cx="946268" cy="14036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12" name="Resim 11">
            <a:extLst>
              <a:ext uri="{FF2B5EF4-FFF2-40B4-BE49-F238E27FC236}">
                <a16:creationId xmlns:a16="http://schemas.microsoft.com/office/drawing/2014/main" id="{1E6BA66A-6BAC-48D0-B908-78C4C550F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2149824"/>
            <a:ext cx="3024336" cy="1702963"/>
          </a:xfrm>
          <a:prstGeom prst="rect">
            <a:avLst/>
          </a:prstGeom>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4365104"/>
            <a:ext cx="3024211" cy="1800000"/>
          </a:xfrm>
          <a:prstGeom prst="rect">
            <a:avLst/>
          </a:prstGeom>
        </p:spPr>
      </p:pic>
    </p:spTree>
    <p:extLst>
      <p:ext uri="{BB962C8B-B14F-4D97-AF65-F5344CB8AC3E}">
        <p14:creationId xmlns:p14="http://schemas.microsoft.com/office/powerpoint/2010/main" val="3591262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8363612-BA2D-4201-A5F3-EA32FA456D36}"/>
              </a:ext>
            </a:extLst>
          </p:cNvPr>
          <p:cNvSpPr/>
          <p:nvPr/>
        </p:nvSpPr>
        <p:spPr>
          <a:xfrm>
            <a:off x="13753" y="274638"/>
            <a:ext cx="9121613" cy="10430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375736"/>
            <a:ext cx="8856984" cy="30613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i="1" u="sng" dirty="0"/>
          </a:p>
          <a:p>
            <a:pPr marL="0" indent="0" algn="just">
              <a:buNone/>
            </a:pPr>
            <a:r>
              <a:rPr lang="tr-TR" sz="2400" b="1" dirty="0"/>
              <a:t>9-</a:t>
            </a:r>
            <a:r>
              <a:rPr lang="tr-TR" sz="2400" dirty="0"/>
              <a:t> OED ve Temel Yaşam Desteği uygulamasından sonra yaşam belirtisi (hareket, öksürük veya normal soluk alıp verme, gözlerin açılması gibi) gösteren hasta/yaralıya derlenme pozisyonu verir.</a:t>
            </a:r>
          </a:p>
          <a:p>
            <a:pPr marL="0" indent="0" algn="just">
              <a:buNone/>
            </a:pPr>
            <a:r>
              <a:rPr lang="tr-TR" sz="2400" b="1" dirty="0"/>
              <a:t> </a:t>
            </a:r>
          </a:p>
          <a:p>
            <a:pPr marL="0" indent="0" algn="just">
              <a:buNone/>
            </a:pPr>
            <a:r>
              <a:rPr lang="tr-TR" sz="2400" b="1" dirty="0"/>
              <a:t>10- </a:t>
            </a:r>
            <a:r>
              <a:rPr lang="tr-TR" sz="2400" dirty="0"/>
              <a:t>Kesinlikle cihazı kapatmaz ve </a:t>
            </a:r>
            <a:r>
              <a:rPr lang="tr-TR" sz="2400" dirty="0" err="1"/>
              <a:t>pedleri</a:t>
            </a:r>
            <a:r>
              <a:rPr lang="tr-TR" sz="2400" dirty="0"/>
              <a:t> çıkarmaz.</a:t>
            </a:r>
          </a:p>
        </p:txBody>
      </p:sp>
      <p:sp>
        <p:nvSpPr>
          <p:cNvPr id="5" name="Başlık 1"/>
          <p:cNvSpPr>
            <a:spLocks noGrp="1"/>
          </p:cNvSpPr>
          <p:nvPr>
            <p:ph type="title"/>
          </p:nvPr>
        </p:nvSpPr>
        <p:spPr>
          <a:xfrm>
            <a:off x="0" y="0"/>
            <a:ext cx="9144000" cy="1317718"/>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1D3030EE-66B6-446F-9948-FF02D4F22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332656"/>
            <a:ext cx="1106004" cy="716220"/>
          </a:xfrm>
          <a:prstGeom prst="rect">
            <a:avLst/>
          </a:prstGeom>
        </p:spPr>
      </p:pic>
      <p:pic>
        <p:nvPicPr>
          <p:cNvPr id="9" name="Resim 8">
            <a:extLst>
              <a:ext uri="{FF2B5EF4-FFF2-40B4-BE49-F238E27FC236}">
                <a16:creationId xmlns:a16="http://schemas.microsoft.com/office/drawing/2014/main" id="{1CC764B3-E727-4365-9B1D-003FD4BDF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4567972"/>
            <a:ext cx="3528392" cy="1986790"/>
          </a:xfrm>
          <a:prstGeom prst="rect">
            <a:avLst/>
          </a:prstGeom>
        </p:spPr>
      </p:pic>
    </p:spTree>
    <p:extLst>
      <p:ext uri="{BB962C8B-B14F-4D97-AF65-F5344CB8AC3E}">
        <p14:creationId xmlns:p14="http://schemas.microsoft.com/office/powerpoint/2010/main" val="1981838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2723A58-30B1-42B5-9CEA-E8331356F161}"/>
              </a:ext>
            </a:extLst>
          </p:cNvPr>
          <p:cNvSpPr/>
          <p:nvPr/>
        </p:nvSpPr>
        <p:spPr>
          <a:xfrm>
            <a:off x="13753" y="138572"/>
            <a:ext cx="9121613" cy="1058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96264" y="2132856"/>
            <a:ext cx="8856984" cy="4309548"/>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dirty="0"/>
              <a:t>1- Hasta/yaralı ve kendi güvenliğini sağlar</a:t>
            </a:r>
          </a:p>
          <a:p>
            <a:pPr lvl="0" algn="just"/>
            <a:endParaRPr lang="tr-TR" sz="2400" dirty="0"/>
          </a:p>
          <a:p>
            <a:pPr marL="0" lvl="0" indent="0" algn="just">
              <a:buNone/>
            </a:pPr>
            <a:r>
              <a:rPr lang="tr-TR" sz="2400" dirty="0"/>
              <a:t>2- Gerekli ve mümkünse uygulama başlamadan önce bebeği güvenli bir alana taşır.</a:t>
            </a:r>
          </a:p>
          <a:p>
            <a:pPr lvl="0" algn="just"/>
            <a:endParaRPr lang="tr-TR" sz="2400" dirty="0"/>
          </a:p>
          <a:p>
            <a:pPr marL="0" lvl="0" indent="0" algn="just">
              <a:buNone/>
            </a:pPr>
            <a:r>
              <a:rPr lang="tr-TR" sz="2400" dirty="0"/>
              <a:t>3- Bebeğin gözleri ile takip etmesi ve sesli uyaran yönüne dönüp dönmediğini kontrol eder.</a:t>
            </a:r>
          </a:p>
        </p:txBody>
      </p:sp>
      <p:sp>
        <p:nvSpPr>
          <p:cNvPr id="5" name="Başlık 1"/>
          <p:cNvSpPr>
            <a:spLocks noGrp="1"/>
          </p:cNvSpPr>
          <p:nvPr>
            <p:ph type="title"/>
          </p:nvPr>
        </p:nvSpPr>
        <p:spPr>
          <a:xfrm>
            <a:off x="0" y="0"/>
            <a:ext cx="9144000" cy="1340768"/>
          </a:xfrm>
          <a:solidFill>
            <a:schemeClr val="accent1">
              <a:lumMod val="20000"/>
              <a:lumOff val="80000"/>
            </a:schemeClr>
          </a:solidFill>
        </p:spPr>
        <p:txBody>
          <a:bodyPr>
            <a:normAutofit/>
          </a:bodyPr>
          <a:lstStyle/>
          <a:p>
            <a:pPr algn="l"/>
            <a:r>
              <a:rPr lang="tr-TR" sz="3600" dirty="0">
                <a:solidFill>
                  <a:prstClr val="black"/>
                </a:solidFill>
              </a:rPr>
              <a:t> Bebeklerde Temel Yaşam Desteği ve</a:t>
            </a:r>
            <a:br>
              <a:rPr lang="tr-TR" sz="3600" dirty="0">
                <a:solidFill>
                  <a:prstClr val="black"/>
                </a:solidFill>
              </a:rPr>
            </a:br>
            <a:r>
              <a:rPr lang="tr-TR" sz="3600" dirty="0">
                <a:solidFill>
                  <a:prstClr val="black"/>
                </a:solidFill>
              </a:rPr>
              <a:t> </a:t>
            </a:r>
            <a:r>
              <a:rPr lang="tr-TR" sz="3600" dirty="0" err="1">
                <a:solidFill>
                  <a:prstClr val="black"/>
                </a:solidFill>
              </a:rPr>
              <a:t>OED’nin</a:t>
            </a:r>
            <a:r>
              <a:rPr lang="tr-TR" sz="3600" dirty="0">
                <a:solidFill>
                  <a:prstClr val="black"/>
                </a:solidFill>
              </a:rPr>
              <a:t> Birlikte Uygulanması</a:t>
            </a:r>
            <a:endParaRPr lang="tr-TR" sz="3600" i="1" dirty="0"/>
          </a:p>
        </p:txBody>
      </p:sp>
      <p:pic>
        <p:nvPicPr>
          <p:cNvPr id="7" name="Resim 6">
            <a:extLst>
              <a:ext uri="{FF2B5EF4-FFF2-40B4-BE49-F238E27FC236}">
                <a16:creationId xmlns:a16="http://schemas.microsoft.com/office/drawing/2014/main" id="{633E84EC-D717-4C82-B61E-9BCD5AD80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39036402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73DDBAEE-42DB-498E-93D1-C0E3F2581005}"/>
              </a:ext>
            </a:extLst>
          </p:cNvPr>
          <p:cNvSpPr/>
          <p:nvPr/>
        </p:nvSpPr>
        <p:spPr>
          <a:xfrm>
            <a:off x="0" y="133208"/>
            <a:ext cx="9144000" cy="9195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257952"/>
            <a:ext cx="8964488" cy="541140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4- Bebek yanıtlı (bilinci yerinde) ise;</a:t>
            </a:r>
          </a:p>
          <a:p>
            <a:pPr marL="0" lvl="0" indent="0" algn="just">
              <a:buNone/>
            </a:pPr>
            <a:endParaRPr lang="tr-TR" sz="2400" dirty="0"/>
          </a:p>
          <a:p>
            <a:pPr lvl="0" algn="just"/>
            <a:r>
              <a:rPr lang="tr-TR" sz="2400" dirty="0"/>
              <a:t>Bebekler ayına uygun agulama yapabiliyorsa, göz takibi ve ses takibi varsa 112 acil yardım numarasını arar veya aratır.</a:t>
            </a:r>
          </a:p>
          <a:p>
            <a:pPr lvl="0" algn="just"/>
            <a:r>
              <a:rPr lang="tr-TR" sz="2400" dirty="0"/>
              <a:t>Arama sırasında telefonun hoparlörünü açarak telefondaki sağlık görevlisinin direktiflerini dinler.</a:t>
            </a:r>
          </a:p>
          <a:p>
            <a:pPr lvl="0" algn="just"/>
            <a:r>
              <a:rPr lang="tr-TR" sz="2400" dirty="0"/>
              <a:t>Bebeğin yanına diz çöker.</a:t>
            </a:r>
          </a:p>
          <a:p>
            <a:pPr lvl="0" algn="just"/>
            <a:r>
              <a:rPr lang="tr-TR" sz="2400" dirty="0"/>
              <a:t>Bebeğin boyun ve göğsünü saran sıkı giysileri gevşetir.</a:t>
            </a:r>
          </a:p>
          <a:p>
            <a:pPr lvl="0" algn="just"/>
            <a:r>
              <a:rPr lang="tr-TR" sz="2400" dirty="0"/>
              <a:t>Sağlık ekibi gelinceye kadar tehlike yaratmadığı müddetçe bebeği bulunduğu pozisyonda bırakır ve düzenli aralıkla kontrol eder.</a:t>
            </a:r>
          </a:p>
          <a:p>
            <a:pPr marL="0" lvl="0" indent="0" algn="just">
              <a:buNone/>
            </a:pPr>
            <a:endParaRPr lang="tr-TR" sz="2000" dirty="0"/>
          </a:p>
        </p:txBody>
      </p:sp>
      <p:sp>
        <p:nvSpPr>
          <p:cNvPr id="5" name="Başlık 1"/>
          <p:cNvSpPr>
            <a:spLocks noGrp="1"/>
          </p:cNvSpPr>
          <p:nvPr>
            <p:ph type="title"/>
          </p:nvPr>
        </p:nvSpPr>
        <p:spPr>
          <a:xfrm>
            <a:off x="0" y="-34286"/>
            <a:ext cx="9144000" cy="1124744"/>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mj-lt"/>
                <a:ea typeface="+mj-ea"/>
                <a:cs typeface="+mj-cs"/>
              </a:rPr>
              <a:t> Bebeklerde Temel Yaşam Desteği ve</a:t>
            </a:r>
            <a:br>
              <a:rPr lang="tr-TR" sz="3600" kern="1200" dirty="0">
                <a:solidFill>
                  <a:prstClr val="black"/>
                </a:solidFill>
                <a:latin typeface="+mj-lt"/>
                <a:ea typeface="+mj-ea"/>
                <a:cs typeface="+mj-cs"/>
              </a:rPr>
            </a:br>
            <a:r>
              <a:rPr lang="tr-TR" sz="3600" kern="1200" dirty="0">
                <a:solidFill>
                  <a:prstClr val="black"/>
                </a:solidFill>
                <a:latin typeface="+mj-lt"/>
                <a:ea typeface="+mj-ea"/>
                <a:cs typeface="+mj-cs"/>
              </a:rPr>
              <a:t> </a:t>
            </a:r>
            <a:r>
              <a:rPr lang="tr-TR" sz="3600" kern="1200" dirty="0" err="1">
                <a:solidFill>
                  <a:prstClr val="black"/>
                </a:solidFill>
                <a:latin typeface="+mj-lt"/>
                <a:ea typeface="+mj-ea"/>
                <a:cs typeface="+mj-cs"/>
              </a:rPr>
              <a:t>OED’nin</a:t>
            </a:r>
            <a:r>
              <a:rPr lang="tr-TR" sz="3600" kern="1200" dirty="0">
                <a:solidFill>
                  <a:prstClr val="black"/>
                </a:solidFill>
                <a:latin typeface="+mj-lt"/>
                <a:ea typeface="+mj-ea"/>
                <a:cs typeface="+mj-cs"/>
              </a:rPr>
              <a:t> Birlikte Uygulanması</a:t>
            </a:r>
            <a:endParaRPr lang="tr-TR" sz="3600" i="1" dirty="0">
              <a:latin typeface="+mj-lt"/>
            </a:endParaRPr>
          </a:p>
        </p:txBody>
      </p:sp>
      <p:pic>
        <p:nvPicPr>
          <p:cNvPr id="8" name="Resim 7">
            <a:extLst>
              <a:ext uri="{FF2B5EF4-FFF2-40B4-BE49-F238E27FC236}">
                <a16:creationId xmlns:a16="http://schemas.microsoft.com/office/drawing/2014/main" id="{C360CFDD-596D-40C5-AFCE-AA2636555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188640"/>
            <a:ext cx="1106004" cy="716220"/>
          </a:xfrm>
          <a:prstGeom prst="rect">
            <a:avLst/>
          </a:prstGeom>
        </p:spPr>
      </p:pic>
    </p:spTree>
    <p:extLst>
      <p:ext uri="{BB962C8B-B14F-4D97-AF65-F5344CB8AC3E}">
        <p14:creationId xmlns:p14="http://schemas.microsoft.com/office/powerpoint/2010/main" val="17553902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7AD0E0-A645-480F-A1CD-E9A4384829DC}"/>
              </a:ext>
            </a:extLst>
          </p:cNvPr>
          <p:cNvSpPr/>
          <p:nvPr/>
        </p:nvSpPr>
        <p:spPr>
          <a:xfrm>
            <a:off x="13753" y="188640"/>
            <a:ext cx="9121613" cy="10801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268760"/>
            <a:ext cx="9001000" cy="5472608"/>
          </a:xfrm>
          <a:prstGeom prst="rect">
            <a:avLst/>
          </a:prstGeom>
          <a:solidFill>
            <a:schemeClr val="bg1"/>
          </a:solidFill>
          <a:ln>
            <a:solidFill>
              <a:schemeClr val="bg1"/>
            </a:solidFill>
          </a:ln>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9600" b="1" dirty="0"/>
          </a:p>
          <a:p>
            <a:pPr marL="0" lvl="0" indent="0" algn="just">
              <a:buNone/>
            </a:pPr>
            <a:r>
              <a:rPr lang="tr-TR" sz="9600" b="1" dirty="0"/>
              <a:t>Bebek yanıtsız (bilinci yerinde değil) ise;</a:t>
            </a:r>
          </a:p>
          <a:p>
            <a:pPr marL="0" lvl="0" indent="0" algn="just">
              <a:buNone/>
            </a:pPr>
            <a:endParaRPr lang="tr-TR" sz="9600" b="1" dirty="0"/>
          </a:p>
          <a:p>
            <a:pPr marL="0" lvl="0" indent="0" algn="just">
              <a:buNone/>
            </a:pPr>
            <a:r>
              <a:rPr lang="tr-TR" sz="9600" b="1" u="sng" dirty="0"/>
              <a:t>Tek başınıza iseniz;</a:t>
            </a:r>
            <a:endParaRPr lang="tr-TR" sz="9600" dirty="0"/>
          </a:p>
          <a:p>
            <a:pPr lvl="0" algn="just"/>
            <a:r>
              <a:rPr lang="tr-TR" sz="9600" dirty="0"/>
              <a:t>Hemen etrafına seslenir ve yardım ister.</a:t>
            </a:r>
          </a:p>
          <a:p>
            <a:pPr lvl="0" algn="just"/>
            <a:r>
              <a:rPr lang="tr-TR" sz="9600" dirty="0"/>
              <a:t>Yardım çağrısına karşılık veren birisi olursa 112 acil yardım numarasını aramasını ve OED cihazını getirmesini ister.</a:t>
            </a:r>
          </a:p>
          <a:p>
            <a:pPr lvl="0" algn="just"/>
            <a:r>
              <a:rPr lang="tr-TR" sz="9600" dirty="0"/>
              <a:t>Yardım çağrısına karşılık veren birisi yoksa 112 acil yardım numarasını kendisi arar.</a:t>
            </a:r>
          </a:p>
          <a:p>
            <a:pPr lvl="0" algn="just"/>
            <a:r>
              <a:rPr lang="tr-TR" sz="9600" dirty="0"/>
              <a:t>Arama sırasında telefonun hoparlörünü açar ve telefondaki sağlık görevlisinin direktiflerini dinler.</a:t>
            </a:r>
          </a:p>
          <a:p>
            <a:pPr lvl="0" algn="just"/>
            <a:r>
              <a:rPr lang="tr-TR" sz="9600" dirty="0"/>
              <a:t>Yardım çağırma ve ilk yardım basamaklarını eş zamanlı olarak yürütür.</a:t>
            </a:r>
          </a:p>
        </p:txBody>
      </p:sp>
      <p:sp>
        <p:nvSpPr>
          <p:cNvPr id="5" name="Başlık 1"/>
          <p:cNvSpPr>
            <a:spLocks noGrp="1"/>
          </p:cNvSpPr>
          <p:nvPr>
            <p:ph type="title"/>
          </p:nvPr>
        </p:nvSpPr>
        <p:spPr>
          <a:xfrm>
            <a:off x="8878" y="0"/>
            <a:ext cx="9135121" cy="1268760"/>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EDF8E685-D0A0-4125-9F85-E8EEE737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668577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E9EC48-883B-44FF-A8EE-8BCCA871BF08}"/>
              </a:ext>
            </a:extLst>
          </p:cNvPr>
          <p:cNvSpPr/>
          <p:nvPr/>
        </p:nvSpPr>
        <p:spPr>
          <a:xfrm>
            <a:off x="13753" y="116632"/>
            <a:ext cx="9121613" cy="10801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67544" y="2132856"/>
            <a:ext cx="7992888" cy="410445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Bebek yanıtsız (bilinci yerinde değil) ise;</a:t>
            </a:r>
            <a:endParaRPr lang="tr-TR" sz="2400" dirty="0"/>
          </a:p>
          <a:p>
            <a:pPr marL="0" lvl="0" indent="0" algn="just">
              <a:buNone/>
            </a:pPr>
            <a:r>
              <a:rPr lang="tr-TR" sz="2400" b="1" dirty="0">
                <a:solidFill>
                  <a:schemeClr val="tx1">
                    <a:lumMod val="95000"/>
                    <a:lumOff val="5000"/>
                  </a:schemeClr>
                </a:solidFill>
              </a:rPr>
              <a:t>İki veya daha fazla ilk yardımcı varsa;</a:t>
            </a:r>
          </a:p>
          <a:p>
            <a:pPr marL="457200" lvl="1" indent="0" algn="just">
              <a:buNone/>
            </a:pPr>
            <a:endParaRPr lang="tr-TR" sz="2000" dirty="0"/>
          </a:p>
          <a:p>
            <a:pPr lvl="0" algn="just"/>
            <a:r>
              <a:rPr lang="tr-TR" sz="2400" dirty="0"/>
              <a:t>İlk yardımcılardan biri bebeğe yardım eder, ikincisi 112 acil yardım numarasını arar ve OED cihazını getirir.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81454846-9174-4DEB-84DF-F635992A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298582"/>
            <a:ext cx="1106004" cy="716220"/>
          </a:xfrm>
          <a:prstGeom prst="rect">
            <a:avLst/>
          </a:prstGeom>
        </p:spPr>
      </p:pic>
    </p:spTree>
    <p:extLst>
      <p:ext uri="{BB962C8B-B14F-4D97-AF65-F5344CB8AC3E}">
        <p14:creationId xmlns:p14="http://schemas.microsoft.com/office/powerpoint/2010/main" val="1531951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E1AAA1-97C3-4C1A-B0C2-FA51C4EAA4A9}"/>
              </a:ext>
            </a:extLst>
          </p:cNvPr>
          <p:cNvSpPr/>
          <p:nvPr/>
        </p:nvSpPr>
        <p:spPr>
          <a:xfrm>
            <a:off x="13753" y="260648"/>
            <a:ext cx="9121613" cy="99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700808"/>
            <a:ext cx="5760640" cy="482453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5- Hava yolu ve solunumun değerlendirilmesi;</a:t>
            </a:r>
          </a:p>
          <a:p>
            <a:pPr algn="just"/>
            <a:r>
              <a:rPr lang="tr-TR" sz="2400" dirty="0"/>
              <a:t>Bebeğin ağız içini kontrol eder.</a:t>
            </a:r>
          </a:p>
          <a:p>
            <a:pPr algn="just"/>
            <a:endParaRPr lang="tr-TR" sz="2400" dirty="0"/>
          </a:p>
          <a:p>
            <a:pPr algn="just"/>
            <a:r>
              <a:rPr lang="tr-TR" sz="2400" dirty="0"/>
              <a:t>Hava yolu açıklığını sağlar. Aynı anda “10 saniye” süreyi aşmayacak şekilde solunum kontrolü yapar.</a:t>
            </a:r>
          </a:p>
          <a:p>
            <a:pPr algn="just"/>
            <a:endParaRPr lang="tr-TR" sz="2400" dirty="0"/>
          </a:p>
          <a:p>
            <a:pPr algn="just"/>
            <a:r>
              <a:rPr lang="tr-TR" sz="2400" dirty="0"/>
              <a:t>Solunum kontrolü için bebek nefes alıp almadığını ve göğüs kafesinin hareket edip etmediğini kontrol eder.</a:t>
            </a:r>
          </a:p>
          <a:p>
            <a:pPr marL="0" indent="0">
              <a:buNone/>
            </a:pPr>
            <a:endParaRPr lang="tr-TR" sz="2400" dirty="0"/>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8ACB1D52-E949-456D-83EC-3F41088EF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3270" y="400417"/>
            <a:ext cx="1106004" cy="716220"/>
          </a:xfrm>
          <a:prstGeom prst="rect">
            <a:avLst/>
          </a:prstGeom>
        </p:spPr>
      </p:pic>
      <p:pic>
        <p:nvPicPr>
          <p:cNvPr id="2" name="Resim 1"/>
          <p:cNvPicPr>
            <a:picLocks noChangeAspect="1"/>
          </p:cNvPicPr>
          <p:nvPr/>
        </p:nvPicPr>
        <p:blipFill>
          <a:blip r:embed="rId3"/>
          <a:stretch>
            <a:fillRect/>
          </a:stretch>
        </p:blipFill>
        <p:spPr>
          <a:xfrm>
            <a:off x="6206034" y="2780928"/>
            <a:ext cx="2713240" cy="2554628"/>
          </a:xfrm>
          <a:prstGeom prst="rect">
            <a:avLst/>
          </a:prstGeom>
        </p:spPr>
      </p:pic>
    </p:spTree>
    <p:extLst>
      <p:ext uri="{BB962C8B-B14F-4D97-AF65-F5344CB8AC3E}">
        <p14:creationId xmlns:p14="http://schemas.microsoft.com/office/powerpoint/2010/main" val="2468659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105F0A1C-F774-4167-86FF-7B04F695883C}"/>
              </a:ext>
            </a:extLst>
          </p:cNvPr>
          <p:cNvSpPr/>
          <p:nvPr/>
        </p:nvSpPr>
        <p:spPr>
          <a:xfrm>
            <a:off x="1" y="-17755"/>
            <a:ext cx="9144000" cy="12758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İçerik Yer Tutucusu 2"/>
          <p:cNvSpPr txBox="1">
            <a:spLocks/>
          </p:cNvSpPr>
          <p:nvPr/>
        </p:nvSpPr>
        <p:spPr>
          <a:xfrm>
            <a:off x="107504" y="1412776"/>
            <a:ext cx="9014108" cy="5445224"/>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1000" b="1" dirty="0"/>
          </a:p>
          <a:p>
            <a:pPr marL="0" indent="0" algn="just">
              <a:buNone/>
            </a:pPr>
            <a:r>
              <a:rPr lang="tr-TR" sz="2400" b="1" dirty="0"/>
              <a:t>OED’ </a:t>
            </a:r>
            <a:r>
              <a:rPr lang="tr-TR" sz="2400" b="1" dirty="0" err="1"/>
              <a:t>ler</a:t>
            </a:r>
            <a:r>
              <a:rPr lang="tr-TR" sz="2400" b="1" dirty="0"/>
              <a:t>;</a:t>
            </a:r>
          </a:p>
          <a:p>
            <a:pPr algn="just"/>
            <a:r>
              <a:rPr lang="tr-TR" sz="2400" dirty="0"/>
              <a:t> Hastane öncesindeki tüm ilk yardımcılar tarafından kullanılabilir olması.</a:t>
            </a:r>
          </a:p>
          <a:p>
            <a:pPr marL="0" indent="0" algn="just">
              <a:buNone/>
            </a:pPr>
            <a:endParaRPr lang="tr-TR" sz="1000" dirty="0"/>
          </a:p>
          <a:p>
            <a:pPr algn="just"/>
            <a:r>
              <a:rPr lang="tr-TR" sz="2400" dirty="0"/>
              <a:t>Taşınabilir olması.</a:t>
            </a:r>
          </a:p>
          <a:p>
            <a:pPr marL="0" indent="0" algn="just">
              <a:buNone/>
            </a:pPr>
            <a:endParaRPr lang="tr-TR" sz="1000" dirty="0"/>
          </a:p>
          <a:p>
            <a:pPr algn="just"/>
            <a:r>
              <a:rPr lang="tr-TR" sz="2400" dirty="0"/>
              <a:t>Daha fazla insanın hayatta kalmasını sağlayacağından dolayı önemlidir.</a:t>
            </a:r>
          </a:p>
          <a:p>
            <a:pPr marL="0" indent="0" algn="just">
              <a:buNone/>
            </a:pPr>
            <a:r>
              <a:rPr lang="tr-TR" sz="2400" b="1" dirty="0"/>
              <a:t> </a:t>
            </a:r>
            <a:endParaRPr lang="tr-TR" sz="2400" dirty="0"/>
          </a:p>
          <a:p>
            <a:pPr marL="0" indent="0" algn="just">
              <a:buNone/>
            </a:pPr>
            <a:r>
              <a:rPr lang="tr-TR" sz="2400" b="1" dirty="0"/>
              <a:t>Bu cihazlar sadece hayatı tehdit eden ritimler için şok önerdiğinden ve uyguladığından dolayı güvenlidir.</a:t>
            </a:r>
          </a:p>
        </p:txBody>
      </p:sp>
      <p:sp>
        <p:nvSpPr>
          <p:cNvPr id="6" name="Başlık 1"/>
          <p:cNvSpPr>
            <a:spLocks noGrp="1"/>
          </p:cNvSpPr>
          <p:nvPr>
            <p:ph type="title"/>
          </p:nvPr>
        </p:nvSpPr>
        <p:spPr>
          <a:xfrm>
            <a:off x="8634" y="0"/>
            <a:ext cx="9144000" cy="1258050"/>
          </a:xfrm>
        </p:spPr>
        <p:txBody>
          <a:bodyPr>
            <a:normAutofit fontScale="90000"/>
          </a:bodyPr>
          <a:lstStyle/>
          <a:p>
            <a:pPr algn="l"/>
            <a:br>
              <a:rPr lang="tr-TR" sz="3200" dirty="0"/>
            </a:br>
            <a:r>
              <a:rPr lang="tr-TR" sz="3200" dirty="0"/>
              <a:t>  </a:t>
            </a:r>
            <a:r>
              <a:rPr lang="tr-TR" sz="4000" dirty="0"/>
              <a:t>OED Neden Önemlidir Ve Kullanımı </a:t>
            </a:r>
            <a:br>
              <a:rPr lang="tr-TR" sz="4000" dirty="0"/>
            </a:br>
            <a:r>
              <a:rPr lang="tr-TR" sz="4000" dirty="0"/>
              <a:t>  Güvenli midir</a:t>
            </a:r>
            <a:br>
              <a:rPr lang="tr-TR" sz="3100" dirty="0"/>
            </a:br>
            <a:endParaRPr lang="tr-TR" sz="3100" dirty="0"/>
          </a:p>
        </p:txBody>
      </p:sp>
      <p:pic>
        <p:nvPicPr>
          <p:cNvPr id="7" name="Resim 6">
            <a:extLst>
              <a:ext uri="{FF2B5EF4-FFF2-40B4-BE49-F238E27FC236}">
                <a16:creationId xmlns:a16="http://schemas.microsoft.com/office/drawing/2014/main" id="{B72BF930-C9B8-4D9B-8513-C3FEF1940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0" y="270915"/>
            <a:ext cx="1106004" cy="716220"/>
          </a:xfrm>
          <a:prstGeom prst="rect">
            <a:avLst/>
          </a:prstGeom>
        </p:spPr>
      </p:pic>
    </p:spTree>
    <p:extLst>
      <p:ext uri="{BB962C8B-B14F-4D97-AF65-F5344CB8AC3E}">
        <p14:creationId xmlns:p14="http://schemas.microsoft.com/office/powerpoint/2010/main" val="161579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5717B7-031F-4719-B5C9-49195D742DA8}"/>
              </a:ext>
            </a:extLst>
          </p:cNvPr>
          <p:cNvSpPr/>
          <p:nvPr/>
        </p:nvSpPr>
        <p:spPr>
          <a:xfrm>
            <a:off x="13753" y="274638"/>
            <a:ext cx="9121613" cy="9511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84105" y="1916832"/>
            <a:ext cx="4489408" cy="453650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Solunum varsa:</a:t>
            </a:r>
            <a:r>
              <a:rPr lang="tr-TR" sz="2400" dirty="0"/>
              <a:t> Bebeği derlenme pozisyonuna getirir ve 112 acil yardım numarası hala aranmamışsa arar ya da aratır.</a:t>
            </a:r>
          </a:p>
          <a:p>
            <a:pPr marL="0" indent="0" algn="just">
              <a:buNone/>
            </a:pPr>
            <a:endParaRPr lang="tr-TR" sz="2400" dirty="0"/>
          </a:p>
          <a:p>
            <a:pPr marL="0" indent="0" algn="just">
              <a:buNone/>
            </a:pPr>
            <a:endParaRPr lang="tr-TR" sz="2400" dirty="0"/>
          </a:p>
          <a:p>
            <a:pPr marL="0" indent="0" algn="just">
              <a:buNone/>
            </a:pPr>
            <a:endParaRPr lang="tr-TR" sz="2400" dirty="0"/>
          </a:p>
          <a:p>
            <a:pPr marL="0" indent="0" algn="just">
              <a:buNone/>
            </a:pPr>
            <a:r>
              <a:rPr lang="tr-TR" sz="2400" dirty="0"/>
              <a:t> </a:t>
            </a:r>
            <a:r>
              <a:rPr lang="tr-TR" sz="2400" b="1" dirty="0"/>
              <a:t>Solunum yoksa:</a:t>
            </a:r>
            <a:r>
              <a:rPr lang="tr-TR" sz="2400" dirty="0"/>
              <a:t> Temel Yaşam Desteğine başlar</a:t>
            </a:r>
          </a:p>
          <a:p>
            <a:pPr marL="0" indent="0" algn="just">
              <a:buNone/>
            </a:pPr>
            <a:r>
              <a:rPr lang="tr-TR" sz="2400" dirty="0"/>
              <a:t> </a:t>
            </a:r>
          </a:p>
        </p:txBody>
      </p:sp>
      <p:sp>
        <p:nvSpPr>
          <p:cNvPr id="6" name="Başlık 1"/>
          <p:cNvSpPr>
            <a:spLocks noGrp="1"/>
          </p:cNvSpPr>
          <p:nvPr>
            <p:ph type="title"/>
          </p:nvPr>
        </p:nvSpPr>
        <p:spPr>
          <a:xfrm>
            <a:off x="8634" y="0"/>
            <a:ext cx="9135366" cy="1273198"/>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8" name="Resim 7">
            <a:extLst>
              <a:ext uri="{FF2B5EF4-FFF2-40B4-BE49-F238E27FC236}">
                <a16:creationId xmlns:a16="http://schemas.microsoft.com/office/drawing/2014/main" id="{D9A0DBE1-316A-4C8D-8F32-D2B47D69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
        <p:nvSpPr>
          <p:cNvPr id="3" name="Sağ Ayraç 2"/>
          <p:cNvSpPr/>
          <p:nvPr/>
        </p:nvSpPr>
        <p:spPr>
          <a:xfrm>
            <a:off x="4485433" y="4653136"/>
            <a:ext cx="1224136" cy="10081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Sağ Ayraç 4"/>
          <p:cNvSpPr/>
          <p:nvPr/>
        </p:nvSpPr>
        <p:spPr>
          <a:xfrm>
            <a:off x="4574559" y="1784770"/>
            <a:ext cx="1149569" cy="12450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9" name="Resim 8"/>
          <p:cNvPicPr>
            <a:picLocks noChangeAspect="1"/>
          </p:cNvPicPr>
          <p:nvPr/>
        </p:nvPicPr>
        <p:blipFill>
          <a:blip r:embed="rId3"/>
          <a:stretch>
            <a:fillRect/>
          </a:stretch>
        </p:blipFill>
        <p:spPr>
          <a:xfrm>
            <a:off x="5508103" y="1801835"/>
            <a:ext cx="3433321" cy="1655578"/>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316" y="4090727"/>
            <a:ext cx="3429107" cy="2160000"/>
          </a:xfrm>
          <a:prstGeom prst="rect">
            <a:avLst/>
          </a:prstGeom>
        </p:spPr>
      </p:pic>
    </p:spTree>
    <p:extLst>
      <p:ext uri="{BB962C8B-B14F-4D97-AF65-F5344CB8AC3E}">
        <p14:creationId xmlns:p14="http://schemas.microsoft.com/office/powerpoint/2010/main" val="340607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188640"/>
            <a:ext cx="9121613"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39440" y="1628800"/>
            <a:ext cx="8865119" cy="4685951"/>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6- Göğüs basısı ve uygulanışı;</a:t>
            </a:r>
          </a:p>
          <a:p>
            <a:pPr marL="0" indent="0">
              <a:buNone/>
            </a:pPr>
            <a:r>
              <a:rPr lang="tr-TR" sz="2400" b="1" dirty="0"/>
              <a:t>Göğüs basısı yerinin tespiti;</a:t>
            </a:r>
            <a:endParaRPr lang="tr-TR" sz="2400" dirty="0"/>
          </a:p>
          <a:p>
            <a:pPr marL="0" indent="0" algn="just">
              <a:buNone/>
            </a:pPr>
            <a:r>
              <a:rPr lang="tr-TR" sz="2400" b="1" dirty="0"/>
              <a:t>İki başparmak kullanılarak göğüs basısı tekniği; </a:t>
            </a:r>
            <a:r>
              <a:rPr lang="tr-TR" sz="2400" dirty="0"/>
              <a:t>(iki ilk yardımcı varlığında önerilen tekniktir);</a:t>
            </a:r>
          </a:p>
          <a:p>
            <a:pPr lvl="0" algn="just"/>
            <a:r>
              <a:rPr lang="tr-TR" sz="2400" dirty="0"/>
              <a:t>İki meme çizgisi arasından çizilen hayali çizginin ortasına, iman tahtası üzerine başparmaklarını yerleştirir.</a:t>
            </a:r>
          </a:p>
          <a:p>
            <a:pPr algn="just"/>
            <a:r>
              <a:rPr lang="tr-TR" sz="2400" dirty="0"/>
              <a:t>Ellerini bebeğin gövdesine sarar. </a:t>
            </a:r>
          </a:p>
        </p:txBody>
      </p:sp>
      <p:sp>
        <p:nvSpPr>
          <p:cNvPr id="5" name="Başlık 1"/>
          <p:cNvSpPr>
            <a:spLocks noGrp="1"/>
          </p:cNvSpPr>
          <p:nvPr>
            <p:ph type="title"/>
          </p:nvPr>
        </p:nvSpPr>
        <p:spPr>
          <a:xfrm>
            <a:off x="8634" y="0"/>
            <a:ext cx="9135366" cy="133164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3" name="Resim 2"/>
          <p:cNvPicPr>
            <a:picLocks noChangeAspect="1"/>
          </p:cNvPicPr>
          <p:nvPr/>
        </p:nvPicPr>
        <p:blipFill>
          <a:blip r:embed="rId3"/>
          <a:stretch>
            <a:fillRect/>
          </a:stretch>
        </p:blipFill>
        <p:spPr>
          <a:xfrm>
            <a:off x="5868144" y="4832403"/>
            <a:ext cx="2265108" cy="1584776"/>
          </a:xfrm>
          <a:prstGeom prst="rect">
            <a:avLst/>
          </a:prstGeom>
        </p:spPr>
      </p:pic>
    </p:spTree>
    <p:extLst>
      <p:ext uri="{BB962C8B-B14F-4D97-AF65-F5344CB8AC3E}">
        <p14:creationId xmlns:p14="http://schemas.microsoft.com/office/powerpoint/2010/main" val="1647662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291728"/>
            <a:ext cx="9121613" cy="9050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196751"/>
            <a:ext cx="9027861" cy="266429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dirty="0"/>
          </a:p>
          <a:p>
            <a:pPr algn="just"/>
            <a:r>
              <a:rPr lang="tr-TR" sz="2400" b="1" dirty="0"/>
              <a:t>İki parmak kullanılarak göğüs basısı tekniği ; </a:t>
            </a:r>
            <a:r>
              <a:rPr lang="tr-TR" sz="2400" dirty="0"/>
              <a:t>Tek kurtarıcının hem solunum hem göğüs basısı yapması gerektiği durumlarda tercih edilen tekniktir.</a:t>
            </a:r>
          </a:p>
          <a:p>
            <a:pPr lvl="0" algn="just"/>
            <a:r>
              <a:rPr lang="tr-TR" sz="2400" dirty="0"/>
              <a:t>İki meme çizgisi arasından çizilen hayali çizginin ortasına, iman tahtası üzerine işaret ve orta parmaklarını yan yana yerleştirir.</a:t>
            </a:r>
          </a:p>
          <a:p>
            <a:pPr marL="0" lvl="0" indent="0" algn="just">
              <a:buNone/>
            </a:pPr>
            <a:endParaRPr lang="tr-TR" sz="2400" dirty="0"/>
          </a:p>
        </p:txBody>
      </p:sp>
      <p:sp>
        <p:nvSpPr>
          <p:cNvPr id="5" name="Başlık 1"/>
          <p:cNvSpPr>
            <a:spLocks noGrp="1"/>
          </p:cNvSpPr>
          <p:nvPr>
            <p:ph type="title"/>
          </p:nvPr>
        </p:nvSpPr>
        <p:spPr>
          <a:xfrm>
            <a:off x="-1" y="-8878"/>
            <a:ext cx="9144001" cy="1205629"/>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2987824" y="4112994"/>
            <a:ext cx="2915108" cy="2184679"/>
          </a:xfrm>
          <a:prstGeom prst="rect">
            <a:avLst/>
          </a:prstGeom>
        </p:spPr>
      </p:pic>
    </p:spTree>
    <p:extLst>
      <p:ext uri="{BB962C8B-B14F-4D97-AF65-F5344CB8AC3E}">
        <p14:creationId xmlns:p14="http://schemas.microsoft.com/office/powerpoint/2010/main" val="3726780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188640"/>
            <a:ext cx="9121613" cy="10801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12623" y="1556792"/>
            <a:ext cx="8828802" cy="489508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Göğüs Basısı tekniği;</a:t>
            </a:r>
          </a:p>
          <a:p>
            <a:pPr lvl="0" algn="just"/>
            <a:r>
              <a:rPr lang="tr-TR" sz="2400" dirty="0"/>
              <a:t>Göğüs basısı esnasında iman tahtası üzerine aşağı ve dik bir şekilde kuvvet uygular.</a:t>
            </a:r>
          </a:p>
          <a:p>
            <a:pPr lvl="0" algn="just"/>
            <a:r>
              <a:rPr lang="tr-TR" sz="2400" dirty="0"/>
              <a:t>Göğüs basısı sırasında iman tahtasının alt ucunda yer alan çıkıntıdan uzak durur.</a:t>
            </a:r>
          </a:p>
          <a:p>
            <a:pPr lvl="0" algn="just"/>
            <a:r>
              <a:rPr lang="tr-TR" sz="2400" dirty="0"/>
              <a:t>Bası derinliğini iman tahtası bebekler için 4 cm çökecek şekilde ya da göğüs ön arka çapının 1/3 oranında çöktürülmesi şekilde ayarlar. </a:t>
            </a:r>
          </a:p>
          <a:p>
            <a:pPr lvl="0" algn="just"/>
            <a:r>
              <a:rPr lang="tr-TR" sz="2400" dirty="0"/>
              <a:t>Her bası sonrası ellerini iman tahtasından ayırmaksızın göğüs kafesinin eski haline dönmesine izin verir.</a:t>
            </a:r>
            <a:endParaRPr lang="tr-TR" sz="1800" dirty="0"/>
          </a:p>
          <a:p>
            <a:pPr algn="just"/>
            <a:r>
              <a:rPr lang="tr-TR" sz="2400" dirty="0"/>
              <a:t>Göğüs basıları arası kesinti yapmaz. Zorunlu hallerde yapılacak kesintilerde süre olarak 10 saniyeyi aşmaz.</a:t>
            </a:r>
          </a:p>
        </p:txBody>
      </p:sp>
      <p:sp>
        <p:nvSpPr>
          <p:cNvPr id="5" name="Başlık 1"/>
          <p:cNvSpPr>
            <a:spLocks noGrp="1"/>
          </p:cNvSpPr>
          <p:nvPr>
            <p:ph type="title"/>
          </p:nvPr>
        </p:nvSpPr>
        <p:spPr>
          <a:xfrm>
            <a:off x="8634" y="0"/>
            <a:ext cx="9135366" cy="1253216"/>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2463500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190505"/>
            <a:ext cx="9121613" cy="977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700808"/>
            <a:ext cx="8955854" cy="439248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Yalnızca Göğüs Basısı;</a:t>
            </a:r>
            <a:endParaRPr lang="tr-TR" sz="2400" dirty="0"/>
          </a:p>
          <a:p>
            <a:pPr lvl="0" algn="just"/>
            <a:r>
              <a:rPr lang="tr-TR" sz="2400" dirty="0"/>
              <a:t>Dakikada 100-120 göğüs basısı olacak şekilde bir ritim sağlar ve bunu 2 (iki) dakika boyunca uygular.</a:t>
            </a:r>
          </a:p>
          <a:p>
            <a:pPr lvl="0" algn="just"/>
            <a:endParaRPr lang="tr-TR" sz="2400" dirty="0"/>
          </a:p>
          <a:p>
            <a:pPr marL="0" indent="0">
              <a:buNone/>
            </a:pPr>
            <a:r>
              <a:rPr lang="tr-TR" sz="2400" b="1" dirty="0"/>
              <a:t>Göğüs basısı ve solunum desteği birlikte;</a:t>
            </a:r>
            <a:endParaRPr lang="tr-TR" sz="2400" dirty="0"/>
          </a:p>
          <a:p>
            <a:pPr lvl="0" algn="just"/>
            <a:r>
              <a:rPr lang="tr-TR" sz="2400" dirty="0"/>
              <a:t>Bebekler için, tek ilk yardımcı, </a:t>
            </a:r>
            <a:r>
              <a:rPr lang="tr-TR" sz="2400" b="1" dirty="0"/>
              <a:t>30</a:t>
            </a:r>
            <a:r>
              <a:rPr lang="tr-TR" sz="2400" dirty="0"/>
              <a:t> göğüs basısı, </a:t>
            </a:r>
            <a:r>
              <a:rPr lang="tr-TR" sz="2400" b="1" dirty="0"/>
              <a:t>2 (iki</a:t>
            </a:r>
            <a:r>
              <a:rPr lang="tr-TR" sz="2400" dirty="0"/>
              <a:t>) solunum; iki veya daha fazla ilk yardımcı </a:t>
            </a:r>
            <a:r>
              <a:rPr lang="tr-TR" sz="2400" b="1" dirty="0"/>
              <a:t>15</a:t>
            </a:r>
            <a:r>
              <a:rPr lang="tr-TR" sz="2400" dirty="0"/>
              <a:t> göğüs basısı, </a:t>
            </a:r>
            <a:r>
              <a:rPr lang="tr-TR" sz="2400" b="1" dirty="0"/>
              <a:t>2 (iki)</a:t>
            </a:r>
            <a:r>
              <a:rPr lang="tr-TR" sz="2400" dirty="0"/>
              <a:t> solunum olacak şekilde uygulama yapar.</a:t>
            </a:r>
          </a:p>
          <a:p>
            <a:pPr lvl="0" algn="just"/>
            <a:endParaRPr lang="tr-TR" sz="2400" dirty="0"/>
          </a:p>
          <a:p>
            <a:pPr lvl="0" algn="just"/>
            <a:endParaRPr lang="tr-TR" sz="2400" dirty="0"/>
          </a:p>
        </p:txBody>
      </p:sp>
      <p:sp>
        <p:nvSpPr>
          <p:cNvPr id="5" name="Başlık 1"/>
          <p:cNvSpPr>
            <a:spLocks noGrp="1"/>
          </p:cNvSpPr>
          <p:nvPr>
            <p:ph type="title"/>
          </p:nvPr>
        </p:nvSpPr>
        <p:spPr>
          <a:xfrm>
            <a:off x="0" y="0"/>
            <a:ext cx="9144000" cy="1287262"/>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096527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188640"/>
            <a:ext cx="9121613"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454697"/>
            <a:ext cx="8590695" cy="526577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dirty="0"/>
          </a:p>
          <a:p>
            <a:pPr marL="0" indent="0" algn="just">
              <a:buNone/>
            </a:pPr>
            <a:r>
              <a:rPr lang="tr-TR" sz="2400" b="1" dirty="0"/>
              <a:t>Göğüs basısı ve solunum desteği birlikte;</a:t>
            </a:r>
            <a:endParaRPr lang="tr-TR" sz="2400" dirty="0"/>
          </a:p>
          <a:p>
            <a:pPr lvl="0" algn="just"/>
            <a:endParaRPr lang="tr-TR" sz="2000" dirty="0"/>
          </a:p>
          <a:p>
            <a:pPr lvl="0" algn="just"/>
            <a:r>
              <a:rPr lang="tr-TR" sz="2400" dirty="0"/>
              <a:t>Uygulamayı iki dakika içinde 5 (beş) kez tekrarlandıktan sonra bebeği kontrol eder.</a:t>
            </a:r>
          </a:p>
          <a:p>
            <a:pPr lvl="0" algn="just"/>
            <a:endParaRPr lang="tr-TR" sz="2400" dirty="0"/>
          </a:p>
          <a:p>
            <a:pPr lvl="0" algn="just"/>
            <a:r>
              <a:rPr lang="tr-TR" sz="24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lvl="0" algn="just"/>
            <a:r>
              <a:rPr lang="tr-TR" sz="2400" dirty="0"/>
              <a:t>OED sesli ve/veya görsel komutlarına uyar.</a:t>
            </a:r>
          </a:p>
        </p:txBody>
      </p:sp>
      <p:sp>
        <p:nvSpPr>
          <p:cNvPr id="5" name="Başlık 1"/>
          <p:cNvSpPr>
            <a:spLocks noGrp="1"/>
          </p:cNvSpPr>
          <p:nvPr>
            <p:ph type="title"/>
          </p:nvPr>
        </p:nvSpPr>
        <p:spPr>
          <a:xfrm>
            <a:off x="-1" y="0"/>
            <a:ext cx="9144001" cy="133164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9718338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13753" y="215242"/>
            <a:ext cx="9121613" cy="11975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628018"/>
            <a:ext cx="8738852" cy="104489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solidFill>
                  <a:prstClr val="black"/>
                </a:solidFill>
                <a:ea typeface="+mj-ea"/>
                <a:cs typeface="+mj-cs"/>
              </a:rPr>
              <a:t>7-Solunum Desteği Uygulanışı;</a:t>
            </a:r>
            <a:endParaRPr lang="tr-TR" sz="2400" b="1" dirty="0"/>
          </a:p>
          <a:p>
            <a:pPr marL="0" indent="0">
              <a:buNone/>
            </a:pPr>
            <a:r>
              <a:rPr lang="tr-TR" sz="2400" dirty="0"/>
              <a:t>Havayolu açıklığını (baş geri çene yukarı pozisyonu) sağlar.</a:t>
            </a:r>
          </a:p>
        </p:txBody>
      </p:sp>
      <p:sp>
        <p:nvSpPr>
          <p:cNvPr id="5" name="Başlık 1"/>
          <p:cNvSpPr>
            <a:spLocks noGrp="1"/>
          </p:cNvSpPr>
          <p:nvPr>
            <p:ph type="title"/>
          </p:nvPr>
        </p:nvSpPr>
        <p:spPr>
          <a:xfrm>
            <a:off x="8634" y="0"/>
            <a:ext cx="9135366" cy="137824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76985"/>
            <a:ext cx="1106004" cy="716220"/>
          </a:xfrm>
          <a:prstGeom prst="rect">
            <a:avLst/>
          </a:prstGeom>
        </p:spPr>
      </p:pic>
      <p:pic>
        <p:nvPicPr>
          <p:cNvPr id="2" name="Resim 1"/>
          <p:cNvPicPr>
            <a:picLocks noChangeAspect="1"/>
          </p:cNvPicPr>
          <p:nvPr/>
        </p:nvPicPr>
        <p:blipFill>
          <a:blip r:embed="rId4"/>
          <a:stretch>
            <a:fillRect/>
          </a:stretch>
        </p:blipFill>
        <p:spPr>
          <a:xfrm>
            <a:off x="2012584" y="2922694"/>
            <a:ext cx="4460416" cy="3338297"/>
          </a:xfrm>
          <a:prstGeom prst="rect">
            <a:avLst/>
          </a:prstGeom>
        </p:spPr>
      </p:pic>
    </p:spTree>
    <p:extLst>
      <p:ext uri="{BB962C8B-B14F-4D97-AF65-F5344CB8AC3E}">
        <p14:creationId xmlns:p14="http://schemas.microsoft.com/office/powerpoint/2010/main" val="37628843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8634" y="215349"/>
            <a:ext cx="9126732" cy="9941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424820"/>
            <a:ext cx="6518694" cy="531654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p>
          <a:p>
            <a:pPr marL="0" indent="0">
              <a:buNone/>
            </a:pPr>
            <a:r>
              <a:rPr lang="tr-TR" sz="2400" b="1" dirty="0"/>
              <a:t>Ağızdan ağıza ve buruna soluk verme yöntemi;</a:t>
            </a:r>
            <a:endParaRPr lang="tr-TR" sz="2400" dirty="0"/>
          </a:p>
          <a:p>
            <a:pPr lvl="0"/>
            <a:r>
              <a:rPr lang="tr-TR" sz="2400" dirty="0"/>
              <a:t>Küçük bebeklerde kullanır.</a:t>
            </a:r>
          </a:p>
          <a:p>
            <a:pPr marL="0" lvl="0" indent="0">
              <a:buNone/>
            </a:pPr>
            <a:endParaRPr lang="tr-TR" sz="1400" dirty="0"/>
          </a:p>
          <a:p>
            <a:pPr lvl="0"/>
            <a:r>
              <a:rPr lang="tr-TR" sz="2400" dirty="0"/>
              <a:t>Normal bir soluk alır, baş geri çene yukarı pozisyonunda iken bebeğin ağız ve burnuna ağzını yerleştirir ve göğüs kafesi yeterince kalkıncaya kadar bir saniye içerisinde üfler.</a:t>
            </a:r>
          </a:p>
          <a:p>
            <a:pPr lvl="0"/>
            <a:endParaRPr lang="tr-TR" sz="1800" dirty="0"/>
          </a:p>
          <a:p>
            <a:pPr lvl="0"/>
            <a:r>
              <a:rPr lang="tr-TR" sz="2400" dirty="0"/>
              <a:t>Nefesin boşalmasını bekler ve ardından ikinci solunum desteğini uygular.</a:t>
            </a:r>
          </a:p>
        </p:txBody>
      </p:sp>
      <p:sp>
        <p:nvSpPr>
          <p:cNvPr id="5" name="Başlık 1"/>
          <p:cNvSpPr>
            <a:spLocks noGrp="1"/>
          </p:cNvSpPr>
          <p:nvPr>
            <p:ph type="title"/>
          </p:nvPr>
        </p:nvSpPr>
        <p:spPr>
          <a:xfrm>
            <a:off x="0" y="1"/>
            <a:ext cx="9135366" cy="126876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24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2053" y="276271"/>
            <a:ext cx="1106004" cy="716220"/>
          </a:xfrm>
          <a:prstGeom prst="rect">
            <a:avLst/>
          </a:prstGeom>
        </p:spPr>
      </p:pic>
      <p:pic>
        <p:nvPicPr>
          <p:cNvPr id="2" name="Resim 1"/>
          <p:cNvPicPr>
            <a:picLocks noChangeAspect="1"/>
          </p:cNvPicPr>
          <p:nvPr/>
        </p:nvPicPr>
        <p:blipFill>
          <a:blip r:embed="rId4"/>
          <a:stretch>
            <a:fillRect/>
          </a:stretch>
        </p:blipFill>
        <p:spPr>
          <a:xfrm>
            <a:off x="6273330" y="2580027"/>
            <a:ext cx="2763166" cy="2616809"/>
          </a:xfrm>
          <a:prstGeom prst="rect">
            <a:avLst/>
          </a:prstGeom>
        </p:spPr>
      </p:pic>
    </p:spTree>
    <p:extLst>
      <p:ext uri="{BB962C8B-B14F-4D97-AF65-F5344CB8AC3E}">
        <p14:creationId xmlns:p14="http://schemas.microsoft.com/office/powerpoint/2010/main" val="3047158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188640"/>
            <a:ext cx="9121613" cy="9959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373268"/>
            <a:ext cx="9027862" cy="548473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107000"/>
              </a:lnSpc>
              <a:spcAft>
                <a:spcPts val="800"/>
              </a:spcAft>
              <a:buNone/>
            </a:pPr>
            <a:r>
              <a:rPr lang="tr-TR" sz="2400" b="1" dirty="0">
                <a:ea typeface="Calibri" panose="020F0502020204030204" pitchFamily="34" charset="0"/>
                <a:cs typeface="Times New Roman" panose="02020603050405020304" pitchFamily="18" charset="0"/>
              </a:rPr>
              <a:t>8- Otomatik şok cihazına (OED) ulaşıldığında;</a:t>
            </a:r>
            <a:endParaRPr lang="tr-TR" sz="2400" b="1" dirty="0"/>
          </a:p>
          <a:p>
            <a:pPr marL="0" indent="0">
              <a:buNone/>
            </a:pPr>
            <a:r>
              <a:rPr lang="tr-TR" sz="2400" b="1" dirty="0" err="1"/>
              <a:t>Ped</a:t>
            </a:r>
            <a:r>
              <a:rPr lang="tr-TR" sz="2400" b="1" dirty="0"/>
              <a:t> seçimi yapar;</a:t>
            </a:r>
            <a:endParaRPr lang="tr-TR" sz="2400" dirty="0"/>
          </a:p>
          <a:p>
            <a:pPr lvl="0"/>
            <a:r>
              <a:rPr lang="tr-TR" sz="2200" dirty="0"/>
              <a:t>1-8 yaş arası çocuklar için çocuk (pediatrik) </a:t>
            </a:r>
            <a:r>
              <a:rPr lang="tr-TR" sz="2200" dirty="0" err="1"/>
              <a:t>pedleri</a:t>
            </a:r>
            <a:r>
              <a:rPr lang="tr-TR" sz="2200" dirty="0"/>
              <a:t> ve çocuk özelliği olan </a:t>
            </a:r>
            <a:r>
              <a:rPr lang="tr-TR" sz="2200" dirty="0" err="1"/>
              <a:t>OED’leri</a:t>
            </a:r>
            <a:r>
              <a:rPr lang="tr-TR" sz="2200" dirty="0"/>
              <a:t> kullanır. Ancak </a:t>
            </a:r>
            <a:r>
              <a:rPr lang="tr-TR" sz="2200" dirty="0" err="1"/>
              <a:t>OED’nin</a:t>
            </a:r>
            <a:r>
              <a:rPr lang="tr-TR" sz="2200" dirty="0"/>
              <a:t> çocuk </a:t>
            </a:r>
            <a:r>
              <a:rPr lang="tr-TR" sz="2200" dirty="0" err="1"/>
              <a:t>modu</a:t>
            </a:r>
            <a:r>
              <a:rPr lang="tr-TR" sz="2200" dirty="0"/>
              <a:t> veya çocuk </a:t>
            </a:r>
            <a:r>
              <a:rPr lang="tr-TR" sz="2200" dirty="0" err="1"/>
              <a:t>pedleri</a:t>
            </a:r>
            <a:r>
              <a:rPr lang="tr-TR" sz="2200" dirty="0"/>
              <a:t> yoksa, standart yetişkin OED ve </a:t>
            </a:r>
            <a:r>
              <a:rPr lang="tr-TR" sz="2200" dirty="0" err="1"/>
              <a:t>pedlerini</a:t>
            </a:r>
            <a:r>
              <a:rPr lang="tr-TR" sz="2200" dirty="0"/>
              <a:t> kullanır.</a:t>
            </a:r>
          </a:p>
          <a:p>
            <a:r>
              <a:rPr lang="tr-TR" sz="2200" dirty="0"/>
              <a:t> </a:t>
            </a:r>
            <a:r>
              <a:rPr lang="tr-TR" sz="2200" dirty="0" err="1"/>
              <a:t>OED’yi</a:t>
            </a:r>
            <a:r>
              <a:rPr lang="tr-TR" sz="2200" dirty="0"/>
              <a:t> bebeğin yanına uygun şekilde (yatay konumda) yerleştirir.</a:t>
            </a:r>
          </a:p>
          <a:p>
            <a:r>
              <a:rPr lang="tr-TR" sz="2200" dirty="0"/>
              <a:t>OED kapağı açıldığında otomatik olarak açılan bir model değil ise açma düğmesine basarak cihazı çalıştırır.</a:t>
            </a:r>
          </a:p>
          <a:p>
            <a:r>
              <a:rPr lang="tr-TR" sz="2200" dirty="0"/>
              <a:t>Cihazın yaptığı sesli ve/veya görsel komutları takip ederek </a:t>
            </a:r>
            <a:r>
              <a:rPr lang="tr-TR" sz="2200" dirty="0" err="1"/>
              <a:t>pedleri</a:t>
            </a:r>
            <a:r>
              <a:rPr lang="tr-TR" sz="2200" dirty="0"/>
              <a:t> paketinden çıkarır.</a:t>
            </a:r>
          </a:p>
          <a:p>
            <a:r>
              <a:rPr lang="tr-TR" sz="2200" dirty="0" err="1"/>
              <a:t>Pedler</a:t>
            </a:r>
            <a:r>
              <a:rPr lang="tr-TR" sz="2200" dirty="0"/>
              <a:t> </a:t>
            </a:r>
            <a:r>
              <a:rPr lang="tr-TR" sz="2200" dirty="0" err="1"/>
              <a:t>OED’ye</a:t>
            </a:r>
            <a:r>
              <a:rPr lang="tr-TR" sz="2200" dirty="0"/>
              <a:t> takılı değil ise takar.</a:t>
            </a:r>
          </a:p>
          <a:p>
            <a:r>
              <a:rPr lang="tr-TR" sz="2200" dirty="0" err="1"/>
              <a:t>Pedleri</a:t>
            </a:r>
            <a:r>
              <a:rPr lang="tr-TR" sz="2200" dirty="0"/>
              <a:t> göğsün neresine yerleştirilmesi gerektiğini gösteren şemaya uygun olarak çıplak göğse sıkıca yerleştirir.</a:t>
            </a:r>
          </a:p>
        </p:txBody>
      </p:sp>
      <p:sp>
        <p:nvSpPr>
          <p:cNvPr id="5" name="Başlık 1"/>
          <p:cNvSpPr>
            <a:spLocks noGrp="1"/>
          </p:cNvSpPr>
          <p:nvPr>
            <p:ph type="title"/>
          </p:nvPr>
        </p:nvSpPr>
        <p:spPr>
          <a:xfrm>
            <a:off x="0" y="0"/>
            <a:ext cx="9144000" cy="1184629"/>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234204"/>
            <a:ext cx="1106004" cy="716220"/>
          </a:xfrm>
          <a:prstGeom prst="rect">
            <a:avLst/>
          </a:prstGeom>
        </p:spPr>
      </p:pic>
    </p:spTree>
    <p:extLst>
      <p:ext uri="{BB962C8B-B14F-4D97-AF65-F5344CB8AC3E}">
        <p14:creationId xmlns:p14="http://schemas.microsoft.com/office/powerpoint/2010/main" val="2192023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188640"/>
            <a:ext cx="9121613" cy="9959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06374" y="2060848"/>
            <a:ext cx="8928992" cy="493200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tr-TR" sz="2400" b="1" dirty="0"/>
              <a:t>Çocuk 8 (sekiz) yaşın altında ve </a:t>
            </a:r>
            <a:r>
              <a:rPr lang="tr-TR" sz="2400" b="1" dirty="0" err="1"/>
              <a:t>pedler</a:t>
            </a:r>
            <a:r>
              <a:rPr lang="tr-TR" sz="2400" b="1" dirty="0"/>
              <a:t> çok büyükse, birbirine değme riski varsa;</a:t>
            </a:r>
            <a:r>
              <a:rPr lang="tr-TR" sz="2400" dirty="0"/>
              <a:t> ön-arka pozisyonu kullanır. </a:t>
            </a:r>
            <a:r>
              <a:rPr lang="tr-TR" sz="2400" dirty="0" err="1"/>
              <a:t>Pedlerden</a:t>
            </a:r>
            <a:r>
              <a:rPr lang="tr-TR" sz="2400" dirty="0"/>
              <a:t> birini üst arkaya (kürek kemikleri arasına) diğer </a:t>
            </a:r>
            <a:r>
              <a:rPr lang="tr-TR" sz="2400" dirty="0" err="1"/>
              <a:t>pedi</a:t>
            </a:r>
            <a:r>
              <a:rPr lang="tr-TR" sz="2400" dirty="0"/>
              <a:t> ise göğsün ön kısmına yerleştirir (mümkünse hafifçe sola).</a:t>
            </a:r>
          </a:p>
          <a:p>
            <a:endParaRPr lang="tr-TR" sz="2400" dirty="0"/>
          </a:p>
          <a:p>
            <a:r>
              <a:rPr lang="tr-TR" sz="2400" b="1" dirty="0"/>
              <a:t>İki ilk yardımcı var ise; </a:t>
            </a:r>
            <a:r>
              <a:rPr lang="tr-TR" sz="2400" dirty="0"/>
              <a:t>birisi göğse </a:t>
            </a:r>
            <a:r>
              <a:rPr lang="tr-TR" sz="2400" dirty="0" err="1"/>
              <a:t>pedleri</a:t>
            </a:r>
            <a:r>
              <a:rPr lang="tr-TR" sz="2400" dirty="0"/>
              <a:t> yerleştirirken diğeri Temel Yaşam Desteğine devam eder.</a:t>
            </a:r>
          </a:p>
        </p:txBody>
      </p:sp>
      <p:sp>
        <p:nvSpPr>
          <p:cNvPr id="5" name="Başlık 1"/>
          <p:cNvSpPr>
            <a:spLocks noGrp="1"/>
          </p:cNvSpPr>
          <p:nvPr>
            <p:ph type="title"/>
          </p:nvPr>
        </p:nvSpPr>
        <p:spPr>
          <a:xfrm>
            <a:off x="0" y="0"/>
            <a:ext cx="9144000" cy="1184628"/>
          </a:xfrm>
          <a:solidFill>
            <a:schemeClr val="accent1">
              <a:lumMod val="20000"/>
              <a:lumOff val="80000"/>
            </a:schemeClr>
          </a:solidFill>
        </p:spPr>
        <p:txBody>
          <a:bodyPr>
            <a:normAutofit fontScale="90000"/>
          </a:bodyPr>
          <a:lstStyle/>
          <a:p>
            <a:pPr lvl="0" algn="l">
              <a:lnSpc>
                <a:spcPct val="107000"/>
              </a:lnSpc>
              <a:spcAft>
                <a:spcPts val="800"/>
              </a:spcAft>
            </a:pPr>
            <a:br>
              <a:rPr lang="tr-TR" sz="4000" dirty="0">
                <a:latin typeface="Calibri" panose="020F0502020204030204" pitchFamily="34" charset="0"/>
                <a:ea typeface="Calibri" panose="020F0502020204030204" pitchFamily="34" charset="0"/>
                <a:cs typeface="Times New Roman" panose="02020603050405020304" pitchFamily="18" charset="0"/>
              </a:rPr>
            </a:br>
            <a:br>
              <a:rPr lang="tr-TR" sz="4000" dirty="0">
                <a:latin typeface="Calibri" panose="020F0502020204030204" pitchFamily="34" charset="0"/>
                <a:ea typeface="Calibri" panose="020F0502020204030204" pitchFamily="34" charset="0"/>
                <a:cs typeface="Times New Roman" panose="02020603050405020304" pitchFamily="18" charset="0"/>
              </a:rPr>
            </a:br>
            <a:r>
              <a:rPr lang="tr-TR" sz="4000" dirty="0">
                <a:latin typeface="Calibri" panose="020F0502020204030204" pitchFamily="34" charset="0"/>
                <a:ea typeface="Calibri" panose="020F0502020204030204" pitchFamily="34" charset="0"/>
                <a:cs typeface="Times New Roman" panose="02020603050405020304" pitchFamily="18" charset="0"/>
              </a:rPr>
              <a:t> </a:t>
            </a:r>
            <a:r>
              <a:rPr lang="tr-TR" sz="4000" dirty="0">
                <a:solidFill>
                  <a:prstClr val="black"/>
                </a:solidFill>
              </a:rPr>
              <a:t>Bebeklerde Temel Yaşam Desteği ve </a:t>
            </a:r>
            <a:br>
              <a:rPr lang="tr-TR" sz="4000" dirty="0">
                <a:solidFill>
                  <a:prstClr val="black"/>
                </a:solidFill>
              </a:rPr>
            </a:br>
            <a:r>
              <a:rPr lang="tr-TR" sz="4000" dirty="0">
                <a:solidFill>
                  <a:prstClr val="black"/>
                </a:solidFill>
              </a:rPr>
              <a:t> </a:t>
            </a:r>
            <a:r>
              <a:rPr lang="tr-TR" sz="4000" dirty="0" err="1">
                <a:solidFill>
                  <a:prstClr val="black"/>
                </a:solidFill>
              </a:rPr>
              <a:t>OED’nin</a:t>
            </a:r>
            <a:r>
              <a:rPr lang="tr-TR" sz="4000" dirty="0">
                <a:solidFill>
                  <a:prstClr val="black"/>
                </a:solidFill>
              </a:rPr>
              <a:t> Birlikte Uygulanması</a:t>
            </a:r>
            <a:br>
              <a:rPr lang="tr-TR" sz="7200" i="1" dirty="0"/>
            </a:br>
            <a:endParaRPr lang="tr-TR" sz="7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328524"/>
            <a:ext cx="1106004" cy="716220"/>
          </a:xfrm>
          <a:prstGeom prst="rect">
            <a:avLst/>
          </a:prstGeom>
        </p:spPr>
      </p:pic>
    </p:spTree>
    <p:extLst>
      <p:ext uri="{BB962C8B-B14F-4D97-AF65-F5344CB8AC3E}">
        <p14:creationId xmlns:p14="http://schemas.microsoft.com/office/powerpoint/2010/main" val="3592176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105F0A1C-F774-4167-86FF-7B04F695883C}"/>
              </a:ext>
            </a:extLst>
          </p:cNvPr>
          <p:cNvSpPr/>
          <p:nvPr/>
        </p:nvSpPr>
        <p:spPr>
          <a:xfrm>
            <a:off x="0" y="0"/>
            <a:ext cx="9144000" cy="12092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09220"/>
            <a:ext cx="9014108" cy="5532148"/>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dirty="0"/>
          </a:p>
          <a:p>
            <a:pPr marL="0" indent="0">
              <a:buNone/>
            </a:pPr>
            <a:r>
              <a:rPr lang="tr-TR" sz="2400" dirty="0"/>
              <a:t>Birçok farklı OED modeli mevcuttur. Kullanım ilkeleri her biri için aynıdır, ancak ekran ve seçenekler farklılık gösterebilir. Tüm OED</a:t>
            </a:r>
            <a:r>
              <a:rPr lang="en-US" sz="2400" dirty="0"/>
              <a:t>’</a:t>
            </a:r>
            <a:r>
              <a:rPr lang="tr-TR" sz="2400" dirty="0" err="1"/>
              <a:t>ler</a:t>
            </a:r>
            <a:r>
              <a:rPr lang="tr-TR" sz="2400" dirty="0"/>
              <a:t> aşağıdaki ortak unsurlara sahiptir;</a:t>
            </a:r>
          </a:p>
          <a:p>
            <a:pPr marL="0" indent="0">
              <a:buNone/>
            </a:pPr>
            <a:endParaRPr lang="tr-TR" sz="2400" dirty="0"/>
          </a:p>
          <a:p>
            <a:pPr>
              <a:buFontTx/>
              <a:buChar char="-"/>
            </a:pPr>
            <a:r>
              <a:rPr lang="tr-TR" sz="2400" dirty="0"/>
              <a:t>Açma/kapama mekanizması</a:t>
            </a:r>
          </a:p>
          <a:p>
            <a:pPr>
              <a:buFontTx/>
              <a:buChar char="-"/>
            </a:pPr>
            <a:r>
              <a:rPr lang="tr-TR" sz="2400" dirty="0"/>
              <a:t>Kablo ve </a:t>
            </a:r>
            <a:r>
              <a:rPr lang="tr-TR" sz="2400" dirty="0" err="1"/>
              <a:t>pedler</a:t>
            </a:r>
            <a:r>
              <a:rPr lang="tr-TR" sz="2400" dirty="0"/>
              <a:t> (elektrotlar)</a:t>
            </a:r>
          </a:p>
          <a:p>
            <a:pPr>
              <a:buFontTx/>
              <a:buChar char="-"/>
            </a:pPr>
            <a:r>
              <a:rPr lang="tr-TR" sz="2400" dirty="0"/>
              <a:t>Kalp ritmini değerlendirme yeteneği</a:t>
            </a:r>
          </a:p>
          <a:p>
            <a:pPr>
              <a:buFontTx/>
              <a:buChar char="-"/>
            </a:pPr>
            <a:r>
              <a:rPr lang="tr-TR" sz="2400" dirty="0"/>
              <a:t>Şok verme yeteneği</a:t>
            </a:r>
          </a:p>
          <a:p>
            <a:pPr>
              <a:buFontTx/>
              <a:buChar char="-"/>
            </a:pPr>
            <a:r>
              <a:rPr lang="tr-TR" sz="2400" dirty="0"/>
              <a:t>Sesli ve/veya görsel komut sistemi</a:t>
            </a:r>
          </a:p>
          <a:p>
            <a:pPr>
              <a:buFontTx/>
              <a:buChar char="-"/>
            </a:pPr>
            <a:r>
              <a:rPr lang="tr-TR" sz="2400" dirty="0"/>
              <a:t>Kolay taşınabilirlik için pil ile çalıştırma</a:t>
            </a:r>
          </a:p>
          <a:p>
            <a:pPr marL="0" indent="0" algn="just">
              <a:buNone/>
            </a:pPr>
            <a:endParaRPr lang="tr-TR" sz="2400" dirty="0"/>
          </a:p>
        </p:txBody>
      </p:sp>
      <p:sp>
        <p:nvSpPr>
          <p:cNvPr id="6" name="Başlık 1"/>
          <p:cNvSpPr>
            <a:spLocks noGrp="1"/>
          </p:cNvSpPr>
          <p:nvPr>
            <p:ph type="title"/>
          </p:nvPr>
        </p:nvSpPr>
        <p:spPr>
          <a:xfrm>
            <a:off x="8634" y="1"/>
            <a:ext cx="9121612" cy="1184626"/>
          </a:xfrm>
        </p:spPr>
        <p:txBody>
          <a:bodyPr>
            <a:normAutofit/>
          </a:bodyPr>
          <a:lstStyle/>
          <a:p>
            <a:pPr algn="l"/>
            <a:r>
              <a:rPr lang="tr-TR" sz="3600" dirty="0"/>
              <a:t> OED Çeşitleri Nelerdir</a:t>
            </a:r>
          </a:p>
        </p:txBody>
      </p:sp>
      <p:pic>
        <p:nvPicPr>
          <p:cNvPr id="7" name="Resim 6">
            <a:extLst>
              <a:ext uri="{FF2B5EF4-FFF2-40B4-BE49-F238E27FC236}">
                <a16:creationId xmlns:a16="http://schemas.microsoft.com/office/drawing/2014/main" id="{B72BF930-C9B8-4D9B-8513-C3FEF194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2350" y="404663"/>
            <a:ext cx="1068021" cy="691623"/>
          </a:xfrm>
          <a:prstGeom prst="rect">
            <a:avLst/>
          </a:prstGeom>
        </p:spPr>
      </p:pic>
    </p:spTree>
    <p:extLst>
      <p:ext uri="{BB962C8B-B14F-4D97-AF65-F5344CB8AC3E}">
        <p14:creationId xmlns:p14="http://schemas.microsoft.com/office/powerpoint/2010/main" val="2471583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2132856"/>
            <a:ext cx="8352928" cy="399453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2400" dirty="0"/>
          </a:p>
          <a:p>
            <a:r>
              <a:rPr lang="tr-TR" sz="2400" dirty="0" err="1"/>
              <a:t>Pedlerin</a:t>
            </a:r>
            <a:r>
              <a:rPr lang="tr-TR" sz="2400" dirty="0"/>
              <a:t> bebeğin göğsünde birbirine değmediğinden emin olur.</a:t>
            </a:r>
          </a:p>
          <a:p>
            <a:pPr marL="0" indent="0">
              <a:buNone/>
            </a:pPr>
            <a:endParaRPr lang="tr-TR" sz="2400" dirty="0"/>
          </a:p>
          <a:p>
            <a:pPr algn="just">
              <a:lnSpc>
                <a:spcPct val="107000"/>
              </a:lnSpc>
              <a:spcAft>
                <a:spcPts val="800"/>
              </a:spcAft>
            </a:pPr>
            <a:r>
              <a:rPr lang="tr-TR" sz="2400" dirty="0"/>
              <a:t>OED kalp ritmini analiz ederken, bebeğe dokunmaz ve çevredekileri de bebeğe dokunmamaları için yüksek sesle uyarır (cihazın sesli yönlendirmesi bunu size söyler).</a:t>
            </a:r>
            <a:r>
              <a:rPr lang="tr-TR" sz="2400" dirty="0">
                <a:ea typeface="Calibri" panose="020F0502020204030204" pitchFamily="34" charset="0"/>
                <a:cs typeface="Times New Roman" panose="02020603050405020304" pitchFamily="18" charset="0"/>
              </a:rPr>
              <a:t> </a:t>
            </a:r>
          </a:p>
          <a:p>
            <a:pPr marL="0" indent="0">
              <a:buNone/>
            </a:pPr>
            <a:endParaRPr lang="tr-TR" sz="2400" dirty="0"/>
          </a:p>
        </p:txBody>
      </p:sp>
      <p:sp>
        <p:nvSpPr>
          <p:cNvPr id="5" name="Başlık 1"/>
          <p:cNvSpPr>
            <a:spLocks noGrp="1"/>
          </p:cNvSpPr>
          <p:nvPr>
            <p:ph type="title"/>
          </p:nvPr>
        </p:nvSpPr>
        <p:spPr>
          <a:xfrm>
            <a:off x="8633" y="-1"/>
            <a:ext cx="9135367" cy="1285851"/>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341581"/>
            <a:ext cx="1106004" cy="716220"/>
          </a:xfrm>
          <a:prstGeom prst="rect">
            <a:avLst/>
          </a:prstGeom>
        </p:spPr>
      </p:pic>
    </p:spTree>
    <p:extLst>
      <p:ext uri="{BB962C8B-B14F-4D97-AF65-F5344CB8AC3E}">
        <p14:creationId xmlns:p14="http://schemas.microsoft.com/office/powerpoint/2010/main" val="24131631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2276872"/>
            <a:ext cx="8208912" cy="403484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7000"/>
              </a:lnSpc>
              <a:spcAft>
                <a:spcPts val="800"/>
              </a:spcAft>
              <a:buNone/>
            </a:pPr>
            <a:r>
              <a:rPr lang="tr-TR" sz="2400" b="1" dirty="0">
                <a:ea typeface="Calibri" panose="020F0502020204030204" pitchFamily="34" charset="0"/>
                <a:cs typeface="Times New Roman" panose="02020603050405020304" pitchFamily="18" charset="0"/>
              </a:rPr>
              <a:t>Şok verilecekse;</a:t>
            </a:r>
            <a:endParaRPr lang="tr-TR" sz="2400" dirty="0">
              <a:ea typeface="Calibri" panose="020F0502020204030204" pitchFamily="34" charset="0"/>
              <a:cs typeface="Times New Roman" panose="02020603050405020304" pitchFamily="18" charset="0"/>
            </a:endParaRPr>
          </a:p>
          <a:p>
            <a:pPr lvl="0" algn="just">
              <a:lnSpc>
                <a:spcPct val="107000"/>
              </a:lnSpc>
            </a:pPr>
            <a:r>
              <a:rPr lang="tr-TR" sz="2400" dirty="0">
                <a:ea typeface="Calibri" panose="020F0502020204030204" pitchFamily="34" charset="0"/>
                <a:cs typeface="Times New Roman" panose="02020603050405020304" pitchFamily="18" charset="0"/>
              </a:rPr>
              <a:t>Bebeğe dokunmaz ve kimsenin de dokunmasına izin vermez.</a:t>
            </a:r>
          </a:p>
          <a:p>
            <a:pPr lvl="0" algn="just">
              <a:lnSpc>
                <a:spcPct val="107000"/>
              </a:lnSpc>
            </a:pPr>
            <a:r>
              <a:rPr lang="tr-TR" sz="2400" dirty="0">
                <a:ea typeface="Calibri" panose="020F0502020204030204" pitchFamily="34" charset="0"/>
                <a:cs typeface="Times New Roman" panose="02020603050405020304" pitchFamily="18" charset="0"/>
              </a:rPr>
              <a:t>Cihazın yönlendirmelerini takip eder (OED tam otomatik ise şoku kendisi verir, yarı otomatik ise cihaz düğmeye basmanızı ister).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Şok sonrası “Temel Yaşam Desteğine” başlar.</a:t>
            </a:r>
          </a:p>
          <a:p>
            <a:pPr lvl="0" algn="just"/>
            <a:endParaRPr lang="tr-TR" sz="2800" dirty="0"/>
          </a:p>
        </p:txBody>
      </p:sp>
      <p:sp>
        <p:nvSpPr>
          <p:cNvPr id="5" name="Başlık 1"/>
          <p:cNvSpPr>
            <a:spLocks noGrp="1"/>
          </p:cNvSpPr>
          <p:nvPr>
            <p:ph type="title"/>
          </p:nvPr>
        </p:nvSpPr>
        <p:spPr>
          <a:xfrm>
            <a:off x="8634" y="0"/>
            <a:ext cx="9135366" cy="1196752"/>
          </a:xfrm>
          <a:solidFill>
            <a:schemeClr val="accent1">
              <a:lumMod val="20000"/>
              <a:lumOff val="80000"/>
            </a:schemeClr>
          </a:solidFill>
        </p:spPr>
        <p:txBody>
          <a:bodyPr>
            <a:normAutofit fontScale="90000"/>
          </a:bodyPr>
          <a:lstStyle/>
          <a:p>
            <a:pPr lvl="2"/>
            <a:br>
              <a:rPr lang="tr-TR" sz="3100" b="1" kern="1200" dirty="0">
                <a:solidFill>
                  <a:prstClr val="black"/>
                </a:solidFill>
                <a:latin typeface="Calibri"/>
                <a:ea typeface="+mj-ea"/>
                <a:cs typeface="+mj-cs"/>
              </a:rPr>
            </a:br>
            <a:r>
              <a:rPr lang="tr-TR" sz="3100" b="1" kern="1200" dirty="0">
                <a:solidFill>
                  <a:prstClr val="black"/>
                </a:solidFill>
                <a:latin typeface="Calibri"/>
                <a:ea typeface="+mj-ea"/>
                <a:cs typeface="+mj-cs"/>
              </a:rPr>
              <a:t> </a:t>
            </a:r>
            <a:r>
              <a:rPr lang="tr-TR" sz="4000" kern="1200" dirty="0">
                <a:solidFill>
                  <a:prstClr val="black"/>
                </a:solidFill>
                <a:latin typeface="Calibri"/>
                <a:ea typeface="+mj-ea"/>
                <a:cs typeface="+mj-cs"/>
              </a:rPr>
              <a:t>Bebeklerde Temel Yaşam Desteği ve </a:t>
            </a:r>
            <a:br>
              <a:rPr lang="tr-TR" sz="4000" kern="1200" dirty="0">
                <a:solidFill>
                  <a:prstClr val="black"/>
                </a:solidFill>
                <a:latin typeface="Calibri"/>
                <a:ea typeface="+mj-ea"/>
                <a:cs typeface="+mj-cs"/>
              </a:rPr>
            </a:br>
            <a:r>
              <a:rPr lang="tr-TR" sz="4000" kern="1200" dirty="0">
                <a:solidFill>
                  <a:prstClr val="black"/>
                </a:solidFill>
                <a:latin typeface="Calibri"/>
                <a:ea typeface="+mj-ea"/>
                <a:cs typeface="+mj-cs"/>
              </a:rPr>
              <a:t> </a:t>
            </a:r>
            <a:r>
              <a:rPr lang="tr-TR" sz="4000" kern="1200" dirty="0" err="1">
                <a:solidFill>
                  <a:prstClr val="black"/>
                </a:solidFill>
                <a:latin typeface="Calibri"/>
                <a:ea typeface="+mj-ea"/>
                <a:cs typeface="+mj-cs"/>
              </a:rPr>
              <a:t>OED’nin</a:t>
            </a:r>
            <a:r>
              <a:rPr lang="tr-TR" sz="4000" kern="1200" dirty="0">
                <a:solidFill>
                  <a:prstClr val="black"/>
                </a:solidFill>
                <a:latin typeface="Calibri"/>
                <a:ea typeface="+mj-ea"/>
                <a:cs typeface="+mj-cs"/>
              </a:rPr>
              <a:t> Birlikte Uygulanması</a:t>
            </a: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4767" y="274638"/>
            <a:ext cx="1106004" cy="716220"/>
          </a:xfrm>
          <a:prstGeom prst="rect">
            <a:avLst/>
          </a:prstGeom>
        </p:spPr>
      </p:pic>
    </p:spTree>
    <p:extLst>
      <p:ext uri="{BB962C8B-B14F-4D97-AF65-F5344CB8AC3E}">
        <p14:creationId xmlns:p14="http://schemas.microsoft.com/office/powerpoint/2010/main" val="34352779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 y="274638"/>
            <a:ext cx="9135366" cy="10570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412777"/>
            <a:ext cx="8955855" cy="532859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7000"/>
              </a:lnSpc>
              <a:spcAft>
                <a:spcPts val="800"/>
              </a:spcAft>
              <a:buNone/>
            </a:pPr>
            <a:r>
              <a:rPr lang="tr-TR" sz="2200" b="1" dirty="0">
                <a:ea typeface="Calibri" panose="020F0502020204030204" pitchFamily="34" charset="0"/>
                <a:cs typeface="Times New Roman" panose="02020603050405020304" pitchFamily="18" charset="0"/>
              </a:rPr>
              <a:t>Şok gerekli değil ise;</a:t>
            </a:r>
            <a:endParaRPr lang="tr-TR" sz="2200" dirty="0">
              <a:ea typeface="Calibri" panose="020F0502020204030204" pitchFamily="34" charset="0"/>
              <a:cs typeface="Times New Roman" panose="02020603050405020304" pitchFamily="18" charset="0"/>
            </a:endParaRPr>
          </a:p>
          <a:p>
            <a:pPr lvl="0" algn="just">
              <a:lnSpc>
                <a:spcPct val="107000"/>
              </a:lnSpc>
            </a:pPr>
            <a:r>
              <a:rPr lang="tr-TR" sz="2200" dirty="0">
                <a:ea typeface="Calibri" panose="020F0502020204030204" pitchFamily="34" charset="0"/>
                <a:cs typeface="Times New Roman" panose="02020603050405020304" pitchFamily="18" charset="0"/>
              </a:rPr>
              <a:t>Cihazın yönlendirmelerini takip eder.</a:t>
            </a:r>
          </a:p>
          <a:p>
            <a:pPr lvl="0" algn="just">
              <a:lnSpc>
                <a:spcPct val="107000"/>
              </a:lnSpc>
            </a:pPr>
            <a:r>
              <a:rPr lang="tr-TR" sz="2200" dirty="0">
                <a:ea typeface="Calibri" panose="020F0502020204030204" pitchFamily="34" charset="0"/>
                <a:cs typeface="Times New Roman" panose="02020603050405020304" pitchFamily="18" charset="0"/>
              </a:rPr>
              <a:t>Temel Yaşam Desteğine başlanır.</a:t>
            </a:r>
          </a:p>
          <a:p>
            <a:pPr marL="0" lvl="0" indent="0" algn="just">
              <a:lnSpc>
                <a:spcPct val="107000"/>
              </a:lnSpc>
              <a:buNone/>
            </a:pPr>
            <a:r>
              <a:rPr lang="tr-TR" sz="2200" b="1" dirty="0">
                <a:ea typeface="Calibri" panose="020F0502020204030204" pitchFamily="34" charset="0"/>
                <a:cs typeface="Times New Roman" panose="02020603050405020304" pitchFamily="18" charset="0"/>
              </a:rPr>
              <a:t>Temel yaşam desteğine ;</a:t>
            </a:r>
          </a:p>
          <a:p>
            <a:pPr lvl="0" algn="just">
              <a:lnSpc>
                <a:spcPct val="107000"/>
              </a:lnSpc>
            </a:pPr>
            <a:r>
              <a:rPr lang="tr-TR" sz="2200" dirty="0">
                <a:ea typeface="Calibri" panose="020F0502020204030204" pitchFamily="34" charset="0"/>
                <a:cs typeface="Times New Roman" panose="02020603050405020304" pitchFamily="18" charset="0"/>
              </a:rPr>
              <a:t>Bebek düzelinceye, ilk yardımcı tükeninceye veya sağlık ekipleri  olay yerine gelinceye kadar devam edilir.</a:t>
            </a:r>
          </a:p>
          <a:p>
            <a:pPr marL="0" lvl="0" indent="0" algn="just">
              <a:lnSpc>
                <a:spcPct val="107000"/>
              </a:lnSpc>
              <a:buNone/>
            </a:pPr>
            <a:r>
              <a:rPr lang="tr-TR" sz="2200" dirty="0">
                <a:ea typeface="Calibri" panose="020F0502020204030204" pitchFamily="34" charset="0"/>
                <a:cs typeface="Times New Roman" panose="02020603050405020304" pitchFamily="18" charset="0"/>
              </a:rPr>
              <a:t>9- OED ve Temel Yaşam Desteği uygulamasından sonra yaşam belirtisi (hareket, öksürük veya normal soluk alıp verme, gözlerin açılması gibi) gösteren hasta/yaralıya derlenme pozisyonu verir.</a:t>
            </a:r>
          </a:p>
          <a:p>
            <a:pPr marL="0" indent="0" algn="just">
              <a:lnSpc>
                <a:spcPct val="107000"/>
              </a:lnSpc>
              <a:spcAft>
                <a:spcPts val="800"/>
              </a:spcAft>
              <a:buNone/>
            </a:pPr>
            <a:r>
              <a:rPr lang="tr-TR" sz="2200" dirty="0">
                <a:ea typeface="Calibri" panose="020F0502020204030204" pitchFamily="34" charset="0"/>
                <a:cs typeface="Times New Roman" panose="02020603050405020304" pitchFamily="18" charset="0"/>
              </a:rPr>
              <a:t>10- Kesinlikle cihazı kapatmaz ve </a:t>
            </a:r>
            <a:r>
              <a:rPr lang="tr-TR" sz="2200" dirty="0" err="1">
                <a:ea typeface="Calibri" panose="020F0502020204030204" pitchFamily="34" charset="0"/>
                <a:cs typeface="Times New Roman" panose="02020603050405020304" pitchFamily="18" charset="0"/>
              </a:rPr>
              <a:t>pedleri</a:t>
            </a:r>
            <a:r>
              <a:rPr lang="tr-TR" sz="2200" dirty="0">
                <a:ea typeface="Calibri" panose="020F0502020204030204" pitchFamily="34" charset="0"/>
                <a:cs typeface="Times New Roman" panose="02020603050405020304" pitchFamily="18" charset="0"/>
              </a:rPr>
              <a:t> çıkarmaz.</a:t>
            </a:r>
          </a:p>
          <a:p>
            <a:pPr marL="0" indent="0" algn="just">
              <a:lnSpc>
                <a:spcPct val="107000"/>
              </a:lnSpc>
              <a:spcAft>
                <a:spcPts val="800"/>
              </a:spcAft>
              <a:buNone/>
            </a:pPr>
            <a:r>
              <a:rPr lang="tr-TR" sz="2400" b="1" dirty="0">
                <a:solidFill>
                  <a:srgbClr val="FF0000"/>
                </a:solidFill>
                <a:ea typeface="Calibri" panose="020F0502020204030204" pitchFamily="34" charset="0"/>
                <a:cs typeface="Times New Roman" panose="02020603050405020304" pitchFamily="18" charset="0"/>
              </a:rPr>
              <a:t>                                             DİKKAT!!!</a:t>
            </a:r>
          </a:p>
          <a:p>
            <a:pPr marL="0" indent="0" algn="just">
              <a:lnSpc>
                <a:spcPct val="107000"/>
              </a:lnSpc>
              <a:spcAft>
                <a:spcPts val="800"/>
              </a:spcAft>
              <a:buNone/>
            </a:pPr>
            <a:r>
              <a:rPr lang="tr-TR" sz="2400" b="1" dirty="0">
                <a:solidFill>
                  <a:srgbClr val="000000"/>
                </a:solidFill>
                <a:ea typeface="Calibri" panose="020F0502020204030204" pitchFamily="34" charset="0"/>
                <a:cs typeface="Times New Roman" panose="02020603050405020304" pitchFamily="18" charset="0"/>
              </a:rPr>
              <a:t> OED cihazına ulaşılamayan durumlarda sadece TYD uygulanır.</a:t>
            </a:r>
            <a:endParaRPr lang="tr-TR" sz="2400" b="1" dirty="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tr-TR"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Başlık 1"/>
          <p:cNvSpPr>
            <a:spLocks noGrp="1"/>
          </p:cNvSpPr>
          <p:nvPr>
            <p:ph type="title"/>
          </p:nvPr>
        </p:nvSpPr>
        <p:spPr>
          <a:xfrm>
            <a:off x="0" y="0"/>
            <a:ext cx="9144000" cy="133164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307710"/>
            <a:ext cx="1106004" cy="716220"/>
          </a:xfrm>
          <a:prstGeom prst="rect">
            <a:avLst/>
          </a:prstGeom>
        </p:spPr>
      </p:pic>
    </p:spTree>
    <p:extLst>
      <p:ext uri="{BB962C8B-B14F-4D97-AF65-F5344CB8AC3E}">
        <p14:creationId xmlns:p14="http://schemas.microsoft.com/office/powerpoint/2010/main" val="1555572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DDA9D52-DD2E-4CCD-ADFF-79FB7383D7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1268760"/>
            <a:ext cx="5652120" cy="3976121"/>
          </a:xfrm>
          <a:prstGeom prst="rect">
            <a:avLst/>
          </a:prstGeom>
        </p:spPr>
      </p:pic>
    </p:spTree>
    <p:extLst>
      <p:ext uri="{BB962C8B-B14F-4D97-AF65-F5344CB8AC3E}">
        <p14:creationId xmlns:p14="http://schemas.microsoft.com/office/powerpoint/2010/main" val="212038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4D96A31-4FBD-4582-8937-C67491DC1564}"/>
              </a:ext>
            </a:extLst>
          </p:cNvPr>
          <p:cNvSpPr/>
          <p:nvPr/>
        </p:nvSpPr>
        <p:spPr>
          <a:xfrm>
            <a:off x="-1" y="0"/>
            <a:ext cx="9135367" cy="11485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65860" y="1681172"/>
            <a:ext cx="3989901" cy="238691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Tam otomatik OED;</a:t>
            </a:r>
          </a:p>
          <a:p>
            <a:pPr marL="0" indent="0" algn="just">
              <a:buNone/>
            </a:pPr>
            <a:r>
              <a:rPr lang="tr-TR" sz="2400" dirty="0"/>
              <a:t>Kalpteki düzensiz ritmi tanıyan ve şok uygulaması için ilk yardımcının herhangi bir düğmeye basmasına gerek olmayan cihazlardır.</a:t>
            </a:r>
          </a:p>
        </p:txBody>
      </p:sp>
      <p:sp>
        <p:nvSpPr>
          <p:cNvPr id="6" name="Başlık 1"/>
          <p:cNvSpPr>
            <a:spLocks noGrp="1"/>
          </p:cNvSpPr>
          <p:nvPr>
            <p:ph type="title"/>
          </p:nvPr>
        </p:nvSpPr>
        <p:spPr>
          <a:xfrm>
            <a:off x="8634" y="-99392"/>
            <a:ext cx="9171878" cy="1247947"/>
          </a:xfrm>
        </p:spPr>
        <p:txBody>
          <a:bodyPr>
            <a:normAutofit fontScale="90000"/>
          </a:bodyPr>
          <a:lstStyle/>
          <a:p>
            <a:pPr algn="l"/>
            <a:br>
              <a:rPr lang="tr-TR" sz="3100" b="1" dirty="0">
                <a:solidFill>
                  <a:prstClr val="black"/>
                </a:solidFill>
              </a:rPr>
            </a:br>
            <a:r>
              <a:rPr lang="tr-TR" sz="4000" b="1" dirty="0">
                <a:solidFill>
                  <a:prstClr val="black"/>
                </a:solidFill>
              </a:rPr>
              <a:t>  </a:t>
            </a:r>
            <a:r>
              <a:rPr lang="tr-TR" sz="4000" dirty="0">
                <a:solidFill>
                  <a:prstClr val="black"/>
                </a:solidFill>
              </a:rPr>
              <a:t>OED Çeşitleri Nelerdir</a:t>
            </a:r>
            <a:br>
              <a:rPr lang="tr-TR" sz="2800" b="1" dirty="0"/>
            </a:br>
            <a:endParaRPr lang="tr-TR" sz="3100" b="1" dirty="0"/>
          </a:p>
        </p:txBody>
      </p:sp>
      <p:sp>
        <p:nvSpPr>
          <p:cNvPr id="5" name="İçerik Yer Tutucusu 2"/>
          <p:cNvSpPr txBox="1">
            <a:spLocks/>
          </p:cNvSpPr>
          <p:nvPr/>
        </p:nvSpPr>
        <p:spPr>
          <a:xfrm>
            <a:off x="4651975" y="1681172"/>
            <a:ext cx="3989901" cy="238691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Yarı otomatik OED;</a:t>
            </a:r>
            <a:endParaRPr lang="tr-TR" sz="2400" dirty="0"/>
          </a:p>
          <a:p>
            <a:pPr marL="0" lvl="0" indent="0" algn="just">
              <a:buNone/>
            </a:pPr>
            <a:r>
              <a:rPr lang="tr-TR" sz="2400" dirty="0"/>
              <a:t>Kalpteki düzensiz ritmi tanıyan ve şok uygulaması için ilk yardımcının cihaz üzerindeki şok düğmesine basması gereken cihazlardır.</a:t>
            </a:r>
          </a:p>
        </p:txBody>
      </p:sp>
      <p:pic>
        <p:nvPicPr>
          <p:cNvPr id="3" name="Resim 2">
            <a:extLst>
              <a:ext uri="{FF2B5EF4-FFF2-40B4-BE49-F238E27FC236}">
                <a16:creationId xmlns:a16="http://schemas.microsoft.com/office/drawing/2014/main" id="{479D0216-489B-4FC1-A48A-06A7AF670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7186" y="4288524"/>
            <a:ext cx="4283968" cy="2412245"/>
          </a:xfrm>
          <a:prstGeom prst="rect">
            <a:avLst/>
          </a:prstGeom>
        </p:spPr>
      </p:pic>
      <p:pic>
        <p:nvPicPr>
          <p:cNvPr id="10" name="Resim 9">
            <a:extLst>
              <a:ext uri="{FF2B5EF4-FFF2-40B4-BE49-F238E27FC236}">
                <a16:creationId xmlns:a16="http://schemas.microsoft.com/office/drawing/2014/main" id="{1504885B-9297-4B11-AB5B-158229689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166471"/>
            <a:ext cx="1106004" cy="716220"/>
          </a:xfrm>
          <a:prstGeom prst="rect">
            <a:avLst/>
          </a:prstGeom>
        </p:spPr>
      </p:pic>
    </p:spTree>
    <p:extLst>
      <p:ext uri="{BB962C8B-B14F-4D97-AF65-F5344CB8AC3E}">
        <p14:creationId xmlns:p14="http://schemas.microsoft.com/office/powerpoint/2010/main" val="2588602641"/>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2503</TotalTime>
  <Words>5283</Words>
  <Application>Microsoft Office PowerPoint</Application>
  <PresentationFormat>Ekran Gösterisi (4:3)</PresentationFormat>
  <Paragraphs>529</Paragraphs>
  <Slides>83</Slides>
  <Notes>8</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83</vt:i4>
      </vt:variant>
    </vt:vector>
  </HeadingPairs>
  <TitlesOfParts>
    <vt:vector size="89" baseType="lpstr">
      <vt:lpstr>Arial</vt:lpstr>
      <vt:lpstr>Calibri</vt:lpstr>
      <vt:lpstr>Geogrotesque-Light</vt:lpstr>
      <vt:lpstr>Times New Roman</vt:lpstr>
      <vt:lpstr>Wingdings</vt:lpstr>
      <vt:lpstr>Ofis Teması</vt:lpstr>
      <vt:lpstr>TEMEL YAŞAM DESTEĞİ (TYD) ve OTOMATİK EKSTERNAL DEFİBRİLATOR (OED)</vt:lpstr>
      <vt:lpstr> Amaç ve Öğrenim Hedefleri</vt:lpstr>
      <vt:lpstr>  Amaç ve Öğrenim Hedefleri</vt:lpstr>
      <vt:lpstr> OED Tanıtımı  OED (Otomatik Eksternal Defibrilatör) Nedir</vt:lpstr>
      <vt:lpstr>  OED Nasıl Etki Eder </vt:lpstr>
      <vt:lpstr> OED Nasıl Etki Eder </vt:lpstr>
      <vt:lpstr>   OED Neden Önemlidir Ve Kullanımı    Güvenli midir </vt:lpstr>
      <vt:lpstr> OED Çeşitleri Nelerdir</vt:lpstr>
      <vt:lpstr>   OED Çeşitleri Nelerdir </vt:lpstr>
      <vt:lpstr> OED’ler Nasıl Çalışır</vt:lpstr>
      <vt:lpstr>  OED Kullanılan Durumlar   Dikkat Edilmesi Gereken Genel İlkeler</vt:lpstr>
      <vt:lpstr>  OED Kullanılan Durumlar   Dikkat Edilmesi Gereken Genel İlkeler</vt:lpstr>
      <vt:lpstr>   OED Kullanılmaması Gereken Durumlar </vt:lpstr>
      <vt:lpstr>   OED Kullanılmaması Gereken Durumlar </vt:lpstr>
      <vt:lpstr>   OED Uygulama Akış Şeması </vt:lpstr>
      <vt:lpstr>   Temel Yaşam Desteği   Genel Bilgiler  </vt:lpstr>
      <vt:lpstr>  Temel Yaşam Desteği   Yaşam Zinciri </vt:lpstr>
      <vt:lpstr>                                 Yaşam Zinciri </vt:lpstr>
      <vt:lpstr> Erişkinlerde Temel Yaşam Desteği ve   OED’nin Birlikte Uygulanması</vt:lpstr>
      <vt:lpstr> Erişkinlerde Temel Yaşam Desteği ve   OED’nin Birlikte Uygulanması</vt:lpstr>
      <vt:lpstr>PowerPoint Sunusu</vt:lpstr>
      <vt:lpstr> Erişkinlerde Temel Yaşam Desteği ve  OED’nin Birlikte Uygulanması </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PowerPoint Sunusu</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 </vt:lpstr>
      <vt:lpstr>  Erişkinlerde Temel Yaşam Desteği ve    OED’nin Birlikte Uygulanması</vt:lpstr>
      <vt:lpstr>Erişkinlerde Temel Yaşam Desteği ve  OED’nin Birlikte Uygulanması</vt:lpstr>
      <vt:lpstr>   Erişkinlerde Temel Yaşam Desteği ve   OED’nin Birlikte Uygulanması </vt:lpstr>
      <vt:lpstr> Erişkinlerde Temel Yaşam Desteği ve   OED’nin Birlikte Uygulanması</vt:lpstr>
      <vt:lpstr>      Çocuklarda Temel Yaşam Desteği ve  OED’nin Birlikte Uygulanması  Genel Bilgiler     </vt:lpstr>
      <vt:lpstr>      Çocuklarda Temel Yaşam Desteği ve  OED’nin Birlikte Uygulanması  Genel Bilgiler     </vt:lpstr>
      <vt:lpstr>  Çocuklarda Temel Yaşam Desteği ve    OED’nin Birlikte Uygulanması     Tanımlar</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 </vt:lpstr>
      <vt:lpstr>   Çocuklarda Temel Yaşam Desteği ve    OED’nin Birlikte Uygulanması </vt:lpstr>
      <vt:lpstr> Çocuklarda Temel Yaşam Desteği ve   OED’nin Birlikte Uygulanması</vt:lpstr>
      <vt:lpstr>    Çocuklarda Temel Yaşam Desteği ve   OED’nin Birlikte Uygulanması   </vt:lpstr>
      <vt:lpstr> Çocuklarda Temel Yaşam Desteği ve   OED’nin Birlikte Uygulanması</vt:lpstr>
      <vt:lpstr> Çocuklarda Temel Yaşam Desteği ve   OED’nin Birlikte Uygulanması</vt:lpstr>
      <vt:lpstr>Çocuklarda Temel Yaşam Desteği ve  OED’nin Birlikte Uygulanması</vt:lpstr>
      <vt:lpstr> Çocuklarda Temel Yaşam Desteği ve   OED’nin Birlikte Uygulanması</vt:lpstr>
      <vt:lpstr> Çocuklarda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 </vt:lpstr>
      <vt:lpstr> Bebeklerde Temel Yaşam Desteği ve   OED’nin Birlikte Uygulanması</vt:lpstr>
      <vt:lpstr>  Bebeklerde Temel Yaşam Desteği ve   OED’nin Birlikte Uygulanması </vt:lpstr>
      <vt:lpstr> Bebeklerde Temel Yaşam Desteği ve   OED’nin Birlikte Uygulanması</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GENEL İLK YARDIM BİLGİLERİ</dc:title>
  <dc:creator>win7</dc:creator>
  <cp:lastModifiedBy>ZÜLFİNAZ KURT</cp:lastModifiedBy>
  <cp:revision>382</cp:revision>
  <dcterms:created xsi:type="dcterms:W3CDTF">2020-12-16T20:56:57Z</dcterms:created>
  <dcterms:modified xsi:type="dcterms:W3CDTF">2025-06-04T11:57:49Z</dcterms:modified>
</cp:coreProperties>
</file>